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31" autoAdjust="0"/>
  </p:normalViewPr>
  <p:slideViewPr>
    <p:cSldViewPr>
      <p:cViewPr varScale="1">
        <p:scale>
          <a:sx n="65" d="100"/>
          <a:sy n="65" d="100"/>
        </p:scale>
        <p:origin x="-1308" y="-114"/>
      </p:cViewPr>
      <p:guideLst>
        <p:guide orient="horz" pos="2160"/>
        <p:guide pos="2880"/>
      </p:guideLst>
    </p:cSldViewPr>
  </p:slideViewPr>
  <p:notesTextViewPr>
    <p:cViewPr>
      <p:scale>
        <a:sx n="100" d="100"/>
        <a:sy n="100" d="100"/>
      </p:scale>
      <p:origin x="0" y="150"/>
    </p:cViewPr>
  </p:notesTextViewPr>
  <p:sorterViewPr>
    <p:cViewPr>
      <p:scale>
        <a:sx n="100" d="100"/>
        <a:sy n="100" d="100"/>
      </p:scale>
      <p:origin x="0" y="17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56241-7264-43DD-B268-D3A30B421BB5}" type="datetimeFigureOut">
              <a:rPr lang="en-US" smtClean="0"/>
              <a:t>5/3/2012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738B1-AE4A-4A3B-AB3B-83FF843706E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slide and the next 4</a:t>
            </a:r>
            <a:r>
              <a:rPr lang="en-US" baseline="0" dirty="0" smtClean="0"/>
              <a:t> slides to point out the qualities that make someone your friend.  Point out (or have children discuss) things the children in the pictures are doing that show that they are friends:</a:t>
            </a:r>
          </a:p>
          <a:p>
            <a:pPr marL="228600" indent="-228600">
              <a:buAutoNum type="arabicPeriod"/>
            </a:pPr>
            <a:r>
              <a:rPr lang="en-US" baseline="0" dirty="0" smtClean="0"/>
              <a:t>Smiling at each other</a:t>
            </a:r>
          </a:p>
          <a:p>
            <a:pPr marL="228600" indent="-228600">
              <a:buAutoNum type="arabicPeriod"/>
            </a:pPr>
            <a:r>
              <a:rPr lang="en-US" baseline="0" dirty="0" smtClean="0"/>
              <a:t>Looking at each other</a:t>
            </a:r>
          </a:p>
          <a:p>
            <a:pPr marL="228600" indent="-228600">
              <a:buAutoNum type="arabicPeriod"/>
            </a:pPr>
            <a:r>
              <a:rPr lang="en-US" baseline="0" dirty="0" smtClean="0"/>
              <a:t>Standing or sitting near each other</a:t>
            </a:r>
          </a:p>
          <a:p>
            <a:pPr marL="228600" indent="-228600">
              <a:buAutoNum type="arabicPeriod"/>
            </a:pPr>
            <a:r>
              <a:rPr lang="en-US" baseline="0" dirty="0" smtClean="0"/>
              <a:t>Talking to each other</a:t>
            </a:r>
          </a:p>
          <a:p>
            <a:pPr marL="228600" indent="-228600">
              <a:buAutoNum type="arabicPeriod"/>
            </a:pPr>
            <a:r>
              <a:rPr lang="en-US" baseline="0" dirty="0" smtClean="0"/>
              <a:t>Playing together</a:t>
            </a:r>
          </a:p>
          <a:p>
            <a:pPr marL="228600" indent="-228600">
              <a:buAutoNum type="arabicPeriod"/>
            </a:pPr>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6B9738B1-AE4A-4A3B-AB3B-83FF843706E3}"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Have them guess whether or not the children in each picture are friends.  </a:t>
            </a:r>
            <a:endParaRPr lang="en-US" dirty="0" smtClean="0"/>
          </a:p>
          <a:p>
            <a:r>
              <a:rPr lang="en-US" dirty="0" smtClean="0"/>
              <a:t>Help students recognize some of the qualities</a:t>
            </a:r>
            <a:r>
              <a:rPr lang="en-US" baseline="0" dirty="0" smtClean="0"/>
              <a:t> that are shown in the picture that show that the children are friends:</a:t>
            </a:r>
          </a:p>
          <a:p>
            <a:r>
              <a:rPr lang="en-US" baseline="0" dirty="0" smtClean="0"/>
              <a:t>Sitting together, laughing with each other, looking at each other.</a:t>
            </a:r>
          </a:p>
          <a:p>
            <a:endParaRPr lang="en-US" baseline="0" dirty="0" smtClean="0"/>
          </a:p>
        </p:txBody>
      </p:sp>
      <p:sp>
        <p:nvSpPr>
          <p:cNvPr id="4" name="Slide Number Placeholder 3"/>
          <p:cNvSpPr>
            <a:spLocks noGrp="1"/>
          </p:cNvSpPr>
          <p:nvPr>
            <p:ph type="sldNum" sz="quarter" idx="10"/>
          </p:nvPr>
        </p:nvSpPr>
        <p:spPr/>
        <p:txBody>
          <a:bodyPr/>
          <a:lstStyle/>
          <a:p>
            <a:fld id="{6B9738B1-AE4A-4A3B-AB3B-83FF843706E3}"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a little about the picture:</a:t>
            </a:r>
          </a:p>
          <a:p>
            <a:endParaRPr lang="en-US" dirty="0" smtClean="0"/>
          </a:p>
          <a:p>
            <a:r>
              <a:rPr lang="en-US" dirty="0" smtClean="0"/>
              <a:t>Jessica and Jamie are talking inappropriately</a:t>
            </a:r>
            <a:r>
              <a:rPr lang="en-US" baseline="0" dirty="0" smtClean="0"/>
              <a:t> about James.  They are laughing and telling secrets about him.  James would like to join them and play together, but the girls just keep whispering and laughing.</a:t>
            </a:r>
          </a:p>
          <a:p>
            <a:endParaRPr lang="en-US" baseline="0" dirty="0" smtClean="0"/>
          </a:p>
          <a:p>
            <a:r>
              <a:rPr lang="en-US" baseline="0" dirty="0" smtClean="0"/>
              <a:t>Ask the children whether the girls are being friendly?</a:t>
            </a:r>
          </a:p>
          <a:p>
            <a:endParaRPr lang="en-US" baseline="0" dirty="0" smtClean="0"/>
          </a:p>
          <a:p>
            <a:r>
              <a:rPr lang="en-US" baseline="0" dirty="0" smtClean="0"/>
              <a:t>Discuss characteristics that show that these children are not being friendly:</a:t>
            </a:r>
          </a:p>
          <a:p>
            <a:endParaRPr lang="en-US" baseline="0" dirty="0" smtClean="0"/>
          </a:p>
          <a:p>
            <a:r>
              <a:rPr lang="en-US" baseline="0" dirty="0" smtClean="0"/>
              <a:t>Telling secrets, not including someone, laughing at/not with someone.</a:t>
            </a:r>
          </a:p>
          <a:p>
            <a:endParaRPr lang="en-US" baseline="0" dirty="0" smtClean="0"/>
          </a:p>
        </p:txBody>
      </p:sp>
      <p:sp>
        <p:nvSpPr>
          <p:cNvPr id="4" name="Slide Number Placeholder 3"/>
          <p:cNvSpPr>
            <a:spLocks noGrp="1"/>
          </p:cNvSpPr>
          <p:nvPr>
            <p:ph type="sldNum" sz="quarter" idx="10"/>
          </p:nvPr>
        </p:nvSpPr>
        <p:spPr/>
        <p:txBody>
          <a:bodyPr/>
          <a:lstStyle/>
          <a:p>
            <a:fld id="{6B9738B1-AE4A-4A3B-AB3B-83FF843706E3}"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a little about the picture:</a:t>
            </a:r>
          </a:p>
          <a:p>
            <a:endParaRPr lang="en-US" dirty="0" smtClean="0"/>
          </a:p>
          <a:p>
            <a:r>
              <a:rPr lang="en-US" dirty="0" smtClean="0"/>
              <a:t>Justin, Caleb and Marc are laughing at a classmate who fell in the hall and dropped all of her books.  She is crying.</a:t>
            </a:r>
          </a:p>
          <a:p>
            <a:endParaRPr lang="en-US" dirty="0" smtClean="0"/>
          </a:p>
          <a:p>
            <a:r>
              <a:rPr lang="en-US" dirty="0" smtClean="0"/>
              <a:t>Discuss</a:t>
            </a:r>
            <a:r>
              <a:rPr lang="en-US" baseline="0" dirty="0" smtClean="0"/>
              <a:t> characteristics that </a:t>
            </a:r>
            <a:r>
              <a:rPr lang="en-US" baseline="0" dirty="0" smtClean="0"/>
              <a:t>show that these children are not being friendly:</a:t>
            </a:r>
          </a:p>
          <a:p>
            <a:r>
              <a:rPr lang="en-US" baseline="0" dirty="0" smtClean="0"/>
              <a:t>Pointing, laughing when someone is crying, not helping</a:t>
            </a:r>
            <a:endParaRPr lang="en-US" dirty="0"/>
          </a:p>
        </p:txBody>
      </p:sp>
      <p:sp>
        <p:nvSpPr>
          <p:cNvPr id="4" name="Slide Number Placeholder 3"/>
          <p:cNvSpPr>
            <a:spLocks noGrp="1"/>
          </p:cNvSpPr>
          <p:nvPr>
            <p:ph type="sldNum" sz="quarter" idx="10"/>
          </p:nvPr>
        </p:nvSpPr>
        <p:spPr/>
        <p:txBody>
          <a:bodyPr/>
          <a:lstStyle/>
          <a:p>
            <a:fld id="{6B9738B1-AE4A-4A3B-AB3B-83FF843706E3}"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behaviors</a:t>
            </a:r>
            <a:r>
              <a:rPr lang="en-US" baseline="0" dirty="0" smtClean="0"/>
              <a:t> that show that someone is not being friendly and may be teasing you:</a:t>
            </a:r>
          </a:p>
          <a:p>
            <a:endParaRPr lang="en-US" baseline="0" dirty="0" smtClean="0"/>
          </a:p>
          <a:p>
            <a:r>
              <a:rPr lang="en-US" baseline="0" dirty="0" smtClean="0"/>
              <a:t>Sticking out their tongue,</a:t>
            </a:r>
          </a:p>
          <a:p>
            <a:endParaRPr lang="en-US" baseline="0" dirty="0" smtClean="0"/>
          </a:p>
          <a:p>
            <a:r>
              <a:rPr lang="en-US" baseline="0" dirty="0" smtClean="0"/>
              <a:t>Leaving you out of a game</a:t>
            </a:r>
          </a:p>
          <a:p>
            <a:endParaRPr lang="en-US" baseline="0" dirty="0" smtClean="0"/>
          </a:p>
          <a:p>
            <a:r>
              <a:rPr lang="en-US" baseline="0" dirty="0" smtClean="0"/>
              <a:t>Pointing and laughing</a:t>
            </a:r>
          </a:p>
          <a:p>
            <a:endParaRPr lang="en-US" baseline="0" dirty="0" smtClean="0"/>
          </a:p>
          <a:p>
            <a:r>
              <a:rPr lang="en-US" baseline="0" dirty="0" smtClean="0"/>
              <a:t>Walking away with their friends</a:t>
            </a:r>
          </a:p>
          <a:p>
            <a:endParaRPr lang="en-US" baseline="0" dirty="0" smtClean="0"/>
          </a:p>
          <a:p>
            <a:r>
              <a:rPr lang="en-US" baseline="0" dirty="0" smtClean="0"/>
              <a:t>Trying to get other friends to not play with you.</a:t>
            </a:r>
          </a:p>
          <a:p>
            <a:endParaRPr lang="en-US" dirty="0"/>
          </a:p>
        </p:txBody>
      </p:sp>
      <p:sp>
        <p:nvSpPr>
          <p:cNvPr id="4" name="Slide Number Placeholder 3"/>
          <p:cNvSpPr>
            <a:spLocks noGrp="1"/>
          </p:cNvSpPr>
          <p:nvPr>
            <p:ph type="sldNum" sz="quarter" idx="10"/>
          </p:nvPr>
        </p:nvSpPr>
        <p:spPr/>
        <p:txBody>
          <a:bodyPr/>
          <a:lstStyle/>
          <a:p>
            <a:fld id="{6B9738B1-AE4A-4A3B-AB3B-83FF843706E3}"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what</a:t>
            </a:r>
            <a:r>
              <a:rPr lang="en-US" baseline="0" dirty="0" smtClean="0"/>
              <a:t> to do when someone is teasing by reviewing this and the next two slides</a:t>
            </a:r>
            <a:endParaRPr lang="en-US" dirty="0"/>
          </a:p>
        </p:txBody>
      </p:sp>
      <p:sp>
        <p:nvSpPr>
          <p:cNvPr id="4" name="Slide Number Placeholder 3"/>
          <p:cNvSpPr>
            <a:spLocks noGrp="1"/>
          </p:cNvSpPr>
          <p:nvPr>
            <p:ph type="sldNum" sz="quarter" idx="10"/>
          </p:nvPr>
        </p:nvSpPr>
        <p:spPr/>
        <p:txBody>
          <a:bodyPr/>
          <a:lstStyle/>
          <a:p>
            <a:fld id="{6B9738B1-AE4A-4A3B-AB3B-83FF843706E3}"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discuss what they would do if they saw a friend being teased.</a:t>
            </a:r>
            <a:endParaRPr lang="en-US" dirty="0"/>
          </a:p>
        </p:txBody>
      </p:sp>
      <p:sp>
        <p:nvSpPr>
          <p:cNvPr id="4" name="Slide Number Placeholder 3"/>
          <p:cNvSpPr>
            <a:spLocks noGrp="1"/>
          </p:cNvSpPr>
          <p:nvPr>
            <p:ph type="sldNum" sz="quarter" idx="10"/>
          </p:nvPr>
        </p:nvSpPr>
        <p:spPr/>
        <p:txBody>
          <a:bodyPr/>
          <a:lstStyle/>
          <a:p>
            <a:fld id="{6B9738B1-AE4A-4A3B-AB3B-83FF843706E3}" type="slidenum">
              <a:rPr lang="en-US" smtClean="0"/>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the “</a:t>
            </a:r>
            <a:r>
              <a:rPr lang="en-US" dirty="0" err="1" smtClean="0"/>
              <a:t>SocialPower</a:t>
            </a:r>
            <a:r>
              <a:rPr lang="en-US" dirty="0" smtClean="0"/>
              <a:t>” Point cards or magnets.  Remind students to place them somewhere at home so</a:t>
            </a:r>
            <a:r>
              <a:rPr lang="en-US" baseline="0" dirty="0" smtClean="0"/>
              <a:t> they remember the things they </a:t>
            </a:r>
            <a:r>
              <a:rPr lang="en-US" baseline="0" smtClean="0"/>
              <a:t>went over today.</a:t>
            </a:r>
            <a:endParaRPr lang="en-US"/>
          </a:p>
        </p:txBody>
      </p:sp>
      <p:sp>
        <p:nvSpPr>
          <p:cNvPr id="4" name="Slide Number Placeholder 3"/>
          <p:cNvSpPr>
            <a:spLocks noGrp="1"/>
          </p:cNvSpPr>
          <p:nvPr>
            <p:ph type="sldNum" sz="quarter" idx="10"/>
          </p:nvPr>
        </p:nvSpPr>
        <p:spPr/>
        <p:txBody>
          <a:bodyPr/>
          <a:lstStyle/>
          <a:p>
            <a:fld id="{6B9738B1-AE4A-4A3B-AB3B-83FF843706E3}"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0D2BDA9-C23D-4CFF-B6A2-5ECF90A4BFAF}" type="datetimeFigureOut">
              <a:rPr lang="en-US" smtClean="0"/>
              <a:pPr/>
              <a:t>5/3/2012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BE9B99A-64F7-4EF8-ACA4-C872FB7FBB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D2BDA9-C23D-4CFF-B6A2-5ECF90A4BFAF}" type="datetimeFigureOut">
              <a:rPr lang="en-US" smtClean="0"/>
              <a:pPr/>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E9B99A-64F7-4EF8-ACA4-C872FB7FBBBF}"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0D2BDA9-C23D-4CFF-B6A2-5ECF90A4BFAF}" type="datetimeFigureOut">
              <a:rPr lang="en-US" smtClean="0"/>
              <a:pPr/>
              <a:t>5/3/2012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BE9B99A-64F7-4EF8-ACA4-C872FB7FBBBF}"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D2BDA9-C23D-4CFF-B6A2-5ECF90A4BFAF}" type="datetimeFigureOut">
              <a:rPr lang="en-US" smtClean="0"/>
              <a:pPr/>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E9B99A-64F7-4EF8-ACA4-C872FB7FBBBF}"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0D2BDA9-C23D-4CFF-B6A2-5ECF90A4BFAF}" type="datetimeFigureOut">
              <a:rPr lang="en-US" smtClean="0"/>
              <a:pPr/>
              <a:t>5/3/2012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BE9B99A-64F7-4EF8-ACA4-C872FB7FBB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D2BDA9-C23D-4CFF-B6A2-5ECF90A4BFAF}" type="datetimeFigureOut">
              <a:rPr lang="en-US" smtClean="0"/>
              <a:pPr/>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E9B99A-64F7-4EF8-ACA4-C872FB7FBBBF}"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D2BDA9-C23D-4CFF-B6A2-5ECF90A4BFAF}" type="datetimeFigureOut">
              <a:rPr lang="en-US" smtClean="0"/>
              <a:pPr/>
              <a:t>5/3/2012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BE9B99A-64F7-4EF8-ACA4-C872FB7FBBBF}"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0D2BDA9-C23D-4CFF-B6A2-5ECF90A4BFAF}" type="datetimeFigureOut">
              <a:rPr lang="en-US" smtClean="0"/>
              <a:pPr/>
              <a:t>5/3/2012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BE9B99A-64F7-4EF8-ACA4-C872FB7FBBBF}"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0D2BDA9-C23D-4CFF-B6A2-5ECF90A4BFAF}" type="datetimeFigureOut">
              <a:rPr lang="en-US" smtClean="0"/>
              <a:pPr/>
              <a:t>5/3/2012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BE9B99A-64F7-4EF8-ACA4-C872FB7FBBBF}"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D2BDA9-C23D-4CFF-B6A2-5ECF90A4BFAF}" type="datetimeFigureOut">
              <a:rPr lang="en-US" smtClean="0"/>
              <a:pPr/>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E9B99A-64F7-4EF8-ACA4-C872FB7FBBBF}"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0D2BDA9-C23D-4CFF-B6A2-5ECF90A4BFAF}" type="datetimeFigureOut">
              <a:rPr lang="en-US" smtClean="0"/>
              <a:pPr/>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E9B99A-64F7-4EF8-ACA4-C872FB7FBBB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0D2BDA9-C23D-4CFF-B6A2-5ECF90A4BFAF}" type="datetimeFigureOut">
              <a:rPr lang="en-US" smtClean="0"/>
              <a:pPr/>
              <a:t>5/3/2012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BE9B99A-64F7-4EF8-ACA4-C872FB7FBB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wm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My friends at school</a:t>
            </a:r>
            <a:endParaRPr lang="en-US" sz="6600" dirty="0"/>
          </a:p>
        </p:txBody>
      </p:sp>
      <p:sp>
        <p:nvSpPr>
          <p:cNvPr id="3" name="Subtitle 2"/>
          <p:cNvSpPr>
            <a:spLocks noGrp="1"/>
          </p:cNvSpPr>
          <p:nvPr>
            <p:ph type="subTitle" idx="1"/>
          </p:nvPr>
        </p:nvSpPr>
        <p:spPr/>
        <p:txBody>
          <a:bodyPr/>
          <a:lstStyle/>
          <a:p>
            <a:endParaRPr lang="en-US"/>
          </a:p>
        </p:txBody>
      </p:sp>
      <p:graphicFrame>
        <p:nvGraphicFramePr>
          <p:cNvPr id="15361" name="Object 1"/>
          <p:cNvGraphicFramePr>
            <a:graphicFrameLocks noChangeAspect="1"/>
          </p:cNvGraphicFramePr>
          <p:nvPr/>
        </p:nvGraphicFramePr>
        <p:xfrm>
          <a:off x="0" y="3265488"/>
          <a:ext cx="2682163" cy="3592512"/>
        </p:xfrm>
        <a:graphic>
          <a:graphicData uri="http://schemas.openxmlformats.org/presentationml/2006/ole">
            <p:oleObj spid="_x0000_s15361" name="Document" r:id="rId3" imgW="5256541" imgH="7212607" progId="Word.Document.8">
              <p:embed/>
            </p:oleObj>
          </a:graphicData>
        </a:graphic>
      </p:graphicFrame>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teasing?</a:t>
            </a:r>
            <a:endParaRPr lang="en-US" sz="4800" dirty="0"/>
          </a:p>
        </p:txBody>
      </p:sp>
      <p:sp>
        <p:nvSpPr>
          <p:cNvPr id="3" name="Content Placeholder 2"/>
          <p:cNvSpPr>
            <a:spLocks noGrp="1"/>
          </p:cNvSpPr>
          <p:nvPr>
            <p:ph idx="1"/>
          </p:nvPr>
        </p:nvSpPr>
        <p:spPr>
          <a:xfrm>
            <a:off x="457200" y="1609416"/>
            <a:ext cx="7239000" cy="1133784"/>
          </a:xfrm>
        </p:spPr>
        <p:txBody>
          <a:bodyPr/>
          <a:lstStyle/>
          <a:p>
            <a:r>
              <a:rPr lang="en-US" dirty="0" smtClean="0"/>
              <a:t>Words or actions that make you feel bad</a:t>
            </a:r>
            <a:endParaRPr lang="en-US" dirty="0"/>
          </a:p>
        </p:txBody>
      </p:sp>
      <p:pic>
        <p:nvPicPr>
          <p:cNvPr id="7170" name="Picture 2" descr="F:\USERS\PROFESSIONAL DEVELOPMENT\Presentations &amp; Handouts\Social\teen soc grp\photos.com pictures\girl boy teasing elementary.jpg"/>
          <p:cNvPicPr>
            <a:picLocks noChangeAspect="1" noChangeArrowheads="1"/>
          </p:cNvPicPr>
          <p:nvPr/>
        </p:nvPicPr>
        <p:blipFill>
          <a:blip r:embed="rId3" cstate="print"/>
          <a:srcRect/>
          <a:stretch>
            <a:fillRect/>
          </a:stretch>
        </p:blipFill>
        <p:spPr bwMode="auto">
          <a:xfrm>
            <a:off x="4068763" y="2974975"/>
            <a:ext cx="3333750" cy="3028950"/>
          </a:xfrm>
          <a:prstGeom prst="rect">
            <a:avLst/>
          </a:prstGeom>
          <a:noFill/>
          <a:ln w="76200">
            <a:solidFill>
              <a:schemeClr val="accent4">
                <a:lumMod val="75000"/>
              </a:schemeClr>
            </a:solidFill>
          </a:ln>
        </p:spPr>
      </p:pic>
      <p:pic>
        <p:nvPicPr>
          <p:cNvPr id="7171" name="Picture 3" descr="F:\USERS\PROFESSIONAL DEVELOPMENT\Presentations &amp; Handouts\Social\teen soc grp\photos.com pictures\teasing girl elementary.jpg"/>
          <p:cNvPicPr>
            <a:picLocks noChangeAspect="1" noChangeArrowheads="1"/>
          </p:cNvPicPr>
          <p:nvPr/>
        </p:nvPicPr>
        <p:blipFill>
          <a:blip r:embed="rId4" cstate="print"/>
          <a:srcRect/>
          <a:stretch>
            <a:fillRect/>
          </a:stretch>
        </p:blipFill>
        <p:spPr bwMode="auto">
          <a:xfrm>
            <a:off x="533400" y="2590800"/>
            <a:ext cx="2362200" cy="3551224"/>
          </a:xfrm>
          <a:prstGeom prst="rect">
            <a:avLst/>
          </a:prstGeom>
          <a:noFill/>
          <a:ln w="76200">
            <a:solidFill>
              <a:schemeClr val="accent4">
                <a:lumMod val="75000"/>
              </a:schemeClr>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strips(downLeft)">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strips(downLeft)">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924800" cy="1143000"/>
          </a:xfrm>
        </p:spPr>
        <p:txBody>
          <a:bodyPr>
            <a:noAutofit/>
          </a:bodyPr>
          <a:lstStyle/>
          <a:p>
            <a:r>
              <a:rPr lang="en-US" sz="4800" dirty="0" smtClean="0"/>
              <a:t>What should I do if someone is teasing me?</a:t>
            </a:r>
            <a:endParaRPr lang="en-US" sz="4800" dirty="0"/>
          </a:p>
        </p:txBody>
      </p:sp>
      <p:pic>
        <p:nvPicPr>
          <p:cNvPr id="8194" name="Picture 2" descr="laughing at someone teens"/>
          <p:cNvPicPr>
            <a:picLocks noChangeAspect="1" noChangeArrowheads="1"/>
          </p:cNvPicPr>
          <p:nvPr/>
        </p:nvPicPr>
        <p:blipFill>
          <a:blip r:embed="rId3" cstate="print"/>
          <a:srcRect/>
          <a:stretch>
            <a:fillRect/>
          </a:stretch>
        </p:blipFill>
        <p:spPr bwMode="auto">
          <a:xfrm>
            <a:off x="228600" y="1905000"/>
            <a:ext cx="4649972" cy="3124200"/>
          </a:xfrm>
          <a:prstGeom prst="rect">
            <a:avLst/>
          </a:prstGeom>
          <a:noFill/>
          <a:ln w="76200">
            <a:solidFill>
              <a:schemeClr val="accent4">
                <a:lumMod val="75000"/>
              </a:schemeClr>
            </a:solidFill>
            <a:miter lim="800000"/>
            <a:headEnd/>
            <a:tailEnd/>
          </a:ln>
        </p:spPr>
      </p:pic>
      <p:pic>
        <p:nvPicPr>
          <p:cNvPr id="8195" name="Picture 3" descr="argument children"/>
          <p:cNvPicPr>
            <a:picLocks noChangeAspect="1" noChangeArrowheads="1"/>
          </p:cNvPicPr>
          <p:nvPr/>
        </p:nvPicPr>
        <p:blipFill>
          <a:blip r:embed="rId4" cstate="print"/>
          <a:srcRect l="22090" r="50093" b="57143"/>
          <a:stretch>
            <a:fillRect/>
          </a:stretch>
        </p:blipFill>
        <p:spPr bwMode="auto">
          <a:xfrm>
            <a:off x="4953000" y="1981200"/>
            <a:ext cx="1752600" cy="2783541"/>
          </a:xfrm>
          <a:prstGeom prst="rect">
            <a:avLst/>
          </a:prstGeom>
          <a:noFill/>
          <a:ln w="9525">
            <a:noFill/>
            <a:miter lim="800000"/>
            <a:headEnd/>
            <a:tailEnd/>
          </a:ln>
        </p:spPr>
      </p:pic>
      <p:sp>
        <p:nvSpPr>
          <p:cNvPr id="8196" name="AutoShape 4"/>
          <p:cNvSpPr>
            <a:spLocks noChangeArrowheads="1"/>
          </p:cNvSpPr>
          <p:nvPr/>
        </p:nvSpPr>
        <p:spPr bwMode="auto">
          <a:xfrm>
            <a:off x="7239000" y="1447800"/>
            <a:ext cx="1676400" cy="1331912"/>
          </a:xfrm>
          <a:prstGeom prst="wedgeEllipseCallout">
            <a:avLst>
              <a:gd name="adj1" fmla="val -88284"/>
              <a:gd name="adj2" fmla="val 38475"/>
            </a:avLst>
          </a:prstGeom>
          <a:solidFill>
            <a:schemeClr val="tx2">
              <a:lumMod val="40000"/>
              <a:lumOff val="60000"/>
            </a:schemeClr>
          </a:solidFill>
          <a:ln w="76200">
            <a:solidFill>
              <a:schemeClr val="accent4">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tx1"/>
                </a:solidFill>
                <a:effectLst/>
                <a:latin typeface="Century Gothic" pitchFamily="34" charset="0"/>
              </a:rPr>
              <a:t>Cut it out! </a:t>
            </a:r>
            <a:endParaRPr kumimoji="0" lang="en-US" sz="2800" b="1" i="0" u="none" strike="noStrike" cap="none" normalizeH="0" baseline="0" dirty="0" smtClean="0">
              <a:ln>
                <a:noFill/>
              </a:ln>
              <a:solidFill>
                <a:schemeClr val="tx1"/>
              </a:solidFill>
              <a:effectLst/>
              <a:latin typeface="Arial" pitchFamily="34" charset="0"/>
            </a:endParaRPr>
          </a:p>
        </p:txBody>
      </p:sp>
      <p:sp>
        <p:nvSpPr>
          <p:cNvPr id="8197" name="AutoShape 5"/>
          <p:cNvSpPr>
            <a:spLocks noChangeArrowheads="1"/>
          </p:cNvSpPr>
          <p:nvPr/>
        </p:nvSpPr>
        <p:spPr bwMode="auto">
          <a:xfrm>
            <a:off x="6477000" y="3810000"/>
            <a:ext cx="2362200" cy="1752600"/>
          </a:xfrm>
          <a:prstGeom prst="wedgeEllipseCallout">
            <a:avLst>
              <a:gd name="adj1" fmla="val -55792"/>
              <a:gd name="adj2" fmla="val -81944"/>
            </a:avLst>
          </a:prstGeom>
          <a:solidFill>
            <a:schemeClr val="accent4">
              <a:lumMod val="60000"/>
              <a:lumOff val="40000"/>
            </a:schemeClr>
          </a:solidFill>
          <a:ln w="76200">
            <a:solidFill>
              <a:schemeClr val="accent1">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entury Gothic" pitchFamily="34" charset="0"/>
              </a:rPr>
              <a:t>Stop bothering me</a:t>
            </a:r>
            <a:r>
              <a:rPr kumimoji="0" lang="en-US" sz="2800" b="1" i="0" u="none" strike="noStrike" cap="none" normalizeH="0" baseline="0" dirty="0" smtClean="0">
                <a:ln>
                  <a:noFill/>
                </a:ln>
                <a:solidFill>
                  <a:schemeClr val="tx1"/>
                </a:solidFill>
                <a:effectLst/>
                <a:latin typeface="Century Gothic" pitchFamily="34" charset="0"/>
              </a:rPr>
              <a:t>!</a:t>
            </a:r>
            <a:endParaRPr kumimoji="0" lang="en-US" sz="2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001000" cy="1143000"/>
          </a:xfrm>
        </p:spPr>
        <p:txBody>
          <a:bodyPr>
            <a:noAutofit/>
          </a:bodyPr>
          <a:lstStyle/>
          <a:p>
            <a:r>
              <a:rPr lang="en-US" sz="4800" dirty="0" smtClean="0"/>
              <a:t>What should I do if someone is teasing me?</a:t>
            </a:r>
            <a:endParaRPr lang="en-US" sz="4800" dirty="0"/>
          </a:p>
        </p:txBody>
      </p:sp>
      <p:pic>
        <p:nvPicPr>
          <p:cNvPr id="3" name="Picture 2" descr="friendship el. arts n crafts.jpg"/>
          <p:cNvPicPr>
            <a:picLocks noChangeAspect="1"/>
          </p:cNvPicPr>
          <p:nvPr/>
        </p:nvPicPr>
        <p:blipFill>
          <a:blip r:embed="rId2" cstate="print"/>
          <a:stretch>
            <a:fillRect/>
          </a:stretch>
        </p:blipFill>
        <p:spPr>
          <a:xfrm>
            <a:off x="762000" y="1676400"/>
            <a:ext cx="6477000" cy="4347686"/>
          </a:xfrm>
          <a:prstGeom prst="rect">
            <a:avLst/>
          </a:prstGeom>
          <a:ln w="76200">
            <a:solidFill>
              <a:schemeClr val="accent4">
                <a:lumMod val="75000"/>
              </a:schemeClr>
            </a:solidFill>
          </a:ln>
        </p:spPr>
      </p:pic>
      <p:sp>
        <p:nvSpPr>
          <p:cNvPr id="4" name="TextBox 3"/>
          <p:cNvSpPr txBox="1"/>
          <p:nvPr/>
        </p:nvSpPr>
        <p:spPr>
          <a:xfrm>
            <a:off x="762000" y="6172200"/>
            <a:ext cx="7086600" cy="523220"/>
          </a:xfrm>
          <a:prstGeom prst="rect">
            <a:avLst/>
          </a:prstGeom>
          <a:noFill/>
        </p:spPr>
        <p:txBody>
          <a:bodyPr wrap="square" rtlCol="0">
            <a:spAutoFit/>
          </a:bodyPr>
          <a:lstStyle/>
          <a:p>
            <a:r>
              <a:rPr lang="en-US" sz="2800" b="1" dirty="0" smtClean="0"/>
              <a:t>Join some friends who are being kind.</a:t>
            </a:r>
            <a:endParaRPr lang="en-US" sz="28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924800" cy="1143000"/>
          </a:xfrm>
        </p:spPr>
        <p:txBody>
          <a:bodyPr>
            <a:noAutofit/>
          </a:bodyPr>
          <a:lstStyle/>
          <a:p>
            <a:r>
              <a:rPr lang="en-US" sz="4800" dirty="0" smtClean="0"/>
              <a:t>What should I do if someone is teasing me?</a:t>
            </a:r>
            <a:endParaRPr lang="en-US" sz="4800" dirty="0"/>
          </a:p>
        </p:txBody>
      </p:sp>
      <p:pic>
        <p:nvPicPr>
          <p:cNvPr id="9218" name="Picture 2" descr="http://cdn.sheknows.com/articles/2011/02/student_mom_and_teacher.jpg"/>
          <p:cNvPicPr>
            <a:picLocks noChangeAspect="1" noChangeArrowheads="1"/>
          </p:cNvPicPr>
          <p:nvPr/>
        </p:nvPicPr>
        <p:blipFill>
          <a:blip r:embed="rId2" cstate="print"/>
          <a:srcRect/>
          <a:stretch>
            <a:fillRect/>
          </a:stretch>
        </p:blipFill>
        <p:spPr bwMode="auto">
          <a:xfrm>
            <a:off x="914400" y="1600200"/>
            <a:ext cx="6096000" cy="4053841"/>
          </a:xfrm>
          <a:prstGeom prst="rect">
            <a:avLst/>
          </a:prstGeom>
          <a:noFill/>
          <a:ln w="76200">
            <a:solidFill>
              <a:schemeClr val="accent4">
                <a:lumMod val="75000"/>
              </a:schemeClr>
            </a:solidFill>
          </a:ln>
        </p:spPr>
      </p:pic>
      <p:sp>
        <p:nvSpPr>
          <p:cNvPr id="4" name="TextBox 3"/>
          <p:cNvSpPr txBox="1"/>
          <p:nvPr/>
        </p:nvSpPr>
        <p:spPr>
          <a:xfrm>
            <a:off x="609600" y="5903893"/>
            <a:ext cx="6781800" cy="954107"/>
          </a:xfrm>
          <a:prstGeom prst="rect">
            <a:avLst/>
          </a:prstGeom>
          <a:noFill/>
        </p:spPr>
        <p:txBody>
          <a:bodyPr wrap="square" rtlCol="0">
            <a:spAutoFit/>
          </a:bodyPr>
          <a:lstStyle/>
          <a:p>
            <a:r>
              <a:rPr lang="en-US" sz="2800" b="1" dirty="0" smtClean="0"/>
              <a:t>Go stand near or talk to a teacher or other adult</a:t>
            </a:r>
            <a:endParaRPr lang="en-US" sz="28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42048" cy="1143000"/>
          </a:xfrm>
        </p:spPr>
        <p:txBody>
          <a:bodyPr>
            <a:normAutofit fontScale="90000"/>
          </a:bodyPr>
          <a:lstStyle/>
          <a:p>
            <a:r>
              <a:rPr lang="en-US" sz="4800" dirty="0" smtClean="0"/>
              <a:t>So what do you</a:t>
            </a:r>
            <a:br>
              <a:rPr lang="en-US" sz="4800" dirty="0" smtClean="0"/>
            </a:br>
            <a:r>
              <a:rPr lang="en-US" sz="4800" dirty="0" smtClean="0"/>
              <a:t>think?</a:t>
            </a:r>
            <a:endParaRPr lang="en-US" sz="4800" dirty="0"/>
          </a:p>
        </p:txBody>
      </p:sp>
      <p:pic>
        <p:nvPicPr>
          <p:cNvPr id="26626" name="Picture 2" descr="Shrek"/>
          <p:cNvPicPr>
            <a:picLocks noChangeAspect="1" noChangeArrowheads="1"/>
          </p:cNvPicPr>
          <p:nvPr/>
        </p:nvPicPr>
        <p:blipFill>
          <a:blip r:embed="rId3" cstate="print"/>
          <a:srcRect/>
          <a:stretch>
            <a:fillRect/>
          </a:stretch>
        </p:blipFill>
        <p:spPr bwMode="auto">
          <a:xfrm>
            <a:off x="914400" y="1847850"/>
            <a:ext cx="6400800" cy="4800600"/>
          </a:xfrm>
          <a:prstGeom prst="rect">
            <a:avLst/>
          </a:prstGeom>
          <a:noFill/>
          <a:ln w="76200">
            <a:solidFill>
              <a:schemeClr val="accent4">
                <a:lumMod val="75000"/>
              </a:schemeClr>
            </a:solidFill>
          </a:ln>
        </p:spPr>
      </p:pic>
      <p:sp>
        <p:nvSpPr>
          <p:cNvPr id="4" name="Cloud Callout 3"/>
          <p:cNvSpPr/>
          <p:nvPr/>
        </p:nvSpPr>
        <p:spPr>
          <a:xfrm>
            <a:off x="5334000" y="304800"/>
            <a:ext cx="3810000" cy="2667000"/>
          </a:xfrm>
          <a:prstGeom prst="cloudCallout">
            <a:avLst>
              <a:gd name="adj1" fmla="val -11233"/>
              <a:gd name="adj2" fmla="val 89928"/>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What should you do if a friend is being teased?</a:t>
            </a:r>
            <a:endParaRPr lang="en-US" sz="2800" b="1"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All about friends</a:t>
            </a:r>
            <a:endParaRPr lang="en-US" sz="4800" dirty="0"/>
          </a:p>
        </p:txBody>
      </p:sp>
      <p:sp>
        <p:nvSpPr>
          <p:cNvPr id="3" name="Content Placeholder 2"/>
          <p:cNvSpPr>
            <a:spLocks noGrp="1"/>
          </p:cNvSpPr>
          <p:nvPr>
            <p:ph idx="1"/>
          </p:nvPr>
        </p:nvSpPr>
        <p:spPr/>
        <p:txBody>
          <a:bodyPr/>
          <a:lstStyle/>
          <a:p>
            <a:r>
              <a:rPr lang="en-US" dirty="0" smtClean="0"/>
              <a:t>Friends are fun to be with.</a:t>
            </a:r>
          </a:p>
          <a:p>
            <a:r>
              <a:rPr lang="en-US" dirty="0" smtClean="0"/>
              <a:t>Friends like to spend time together and play.</a:t>
            </a:r>
          </a:p>
          <a:p>
            <a:r>
              <a:rPr lang="en-US" dirty="0" smtClean="0"/>
              <a:t>Friends are kind and do not tease.</a:t>
            </a:r>
          </a:p>
          <a:p>
            <a:endParaRPr lang="en-US" dirty="0" smtClean="0"/>
          </a:p>
          <a:p>
            <a:r>
              <a:rPr lang="en-US" dirty="0" smtClean="0"/>
              <a:t>If someone is teasing, I should:</a:t>
            </a:r>
          </a:p>
          <a:p>
            <a:pPr lvl="1"/>
            <a:r>
              <a:rPr lang="en-US" dirty="0" smtClean="0"/>
              <a:t>Join some friends who are being kind</a:t>
            </a:r>
          </a:p>
          <a:p>
            <a:pPr lvl="1"/>
            <a:r>
              <a:rPr lang="en-US" dirty="0" smtClean="0"/>
              <a:t>Stand near or talk to an adult</a:t>
            </a:r>
          </a:p>
          <a:p>
            <a:pPr lvl="1"/>
            <a:r>
              <a:rPr lang="en-US" dirty="0" smtClean="0"/>
              <a:t>Ask them to stop.</a:t>
            </a:r>
            <a:endParaRPr lang="en-US" dirty="0"/>
          </a:p>
        </p:txBody>
      </p:sp>
      <p:sp>
        <p:nvSpPr>
          <p:cNvPr id="4" name="Text Box 10"/>
          <p:cNvSpPr txBox="1">
            <a:spLocks noChangeArrowheads="1"/>
          </p:cNvSpPr>
          <p:nvPr/>
        </p:nvSpPr>
        <p:spPr bwMode="auto">
          <a:xfrm>
            <a:off x="4267200" y="5867400"/>
            <a:ext cx="4419600" cy="523220"/>
          </a:xfrm>
          <a:prstGeom prst="rect">
            <a:avLst/>
          </a:prstGeom>
          <a:solidFill>
            <a:schemeClr val="accent4">
              <a:lumMod val="60000"/>
              <a:lumOff val="40000"/>
            </a:schemeClr>
          </a:solidFill>
          <a:ln w="76200">
            <a:solidFill>
              <a:schemeClr val="tx2">
                <a:lumMod val="75000"/>
              </a:schemeClr>
            </a:solidFill>
            <a:miter lim="800000"/>
            <a:headEnd/>
            <a:tailEnd/>
          </a:ln>
          <a:effectLst/>
        </p:spPr>
        <p:txBody>
          <a:bodyPr wrap="square">
            <a:spAutoFit/>
          </a:bodyPr>
          <a:lstStyle/>
          <a:p>
            <a:pPr algn="ctr">
              <a:spcBef>
                <a:spcPct val="50000"/>
              </a:spcBef>
            </a:pPr>
            <a:r>
              <a:rPr lang="en-US" sz="2800" b="1" dirty="0"/>
              <a:t>“Social Power” Point </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a friend?</a:t>
            </a:r>
            <a:endParaRPr lang="en-US" sz="4800" dirty="0"/>
          </a:p>
        </p:txBody>
      </p:sp>
      <p:pic>
        <p:nvPicPr>
          <p:cNvPr id="1026" name="Picture 2" descr="MPj04225350000[1]"/>
          <p:cNvPicPr>
            <a:picLocks noChangeAspect="1" noChangeArrowheads="1"/>
          </p:cNvPicPr>
          <p:nvPr/>
        </p:nvPicPr>
        <p:blipFill>
          <a:blip r:embed="rId3" cstate="print"/>
          <a:srcRect r="33531"/>
          <a:stretch>
            <a:fillRect/>
          </a:stretch>
        </p:blipFill>
        <p:spPr bwMode="auto">
          <a:xfrm>
            <a:off x="609600" y="1600200"/>
            <a:ext cx="4648200" cy="4648200"/>
          </a:xfrm>
          <a:prstGeom prst="rect">
            <a:avLst/>
          </a:prstGeom>
          <a:noFill/>
          <a:ln w="57150">
            <a:solidFill>
              <a:schemeClr val="accent4">
                <a:lumMod val="75000"/>
              </a:schemeClr>
            </a:solidFill>
            <a:miter lim="800000"/>
            <a:headEnd/>
            <a:tailEnd/>
          </a:ln>
        </p:spPr>
      </p:pic>
      <p:sp>
        <p:nvSpPr>
          <p:cNvPr id="6" name="TextBox 5"/>
          <p:cNvSpPr txBox="1"/>
          <p:nvPr/>
        </p:nvSpPr>
        <p:spPr>
          <a:xfrm>
            <a:off x="5638800" y="2057400"/>
            <a:ext cx="2133600" cy="1815882"/>
          </a:xfrm>
          <a:prstGeom prst="rect">
            <a:avLst/>
          </a:prstGeom>
          <a:noFill/>
        </p:spPr>
        <p:txBody>
          <a:bodyPr wrap="square" rtlCol="0">
            <a:spAutoFit/>
          </a:bodyPr>
          <a:lstStyle/>
          <a:p>
            <a:r>
              <a:rPr lang="en-US" sz="2800" b="1" dirty="0" smtClean="0"/>
              <a:t>A friend is someone you like to be with.</a:t>
            </a:r>
            <a:endParaRPr lang="en-US" sz="28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a friend?</a:t>
            </a:r>
            <a:endParaRPr lang="en-US" sz="4800" dirty="0"/>
          </a:p>
        </p:txBody>
      </p:sp>
      <p:pic>
        <p:nvPicPr>
          <p:cNvPr id="2050" name="Picture 2" descr="MPj02629680000[1]"/>
          <p:cNvPicPr>
            <a:picLocks noChangeAspect="1" noChangeArrowheads="1"/>
          </p:cNvPicPr>
          <p:nvPr/>
        </p:nvPicPr>
        <p:blipFill>
          <a:blip r:embed="rId2" cstate="print"/>
          <a:srcRect/>
          <a:stretch>
            <a:fillRect/>
          </a:stretch>
        </p:blipFill>
        <p:spPr bwMode="auto">
          <a:xfrm>
            <a:off x="533400" y="1752600"/>
            <a:ext cx="6172201" cy="4104813"/>
          </a:xfrm>
          <a:prstGeom prst="rect">
            <a:avLst/>
          </a:prstGeom>
          <a:noFill/>
          <a:ln w="76200">
            <a:solidFill>
              <a:schemeClr val="accent4">
                <a:lumMod val="75000"/>
              </a:schemeClr>
            </a:solidFill>
            <a:miter lim="800000"/>
            <a:headEnd/>
            <a:tailEnd/>
          </a:ln>
        </p:spPr>
      </p:pic>
      <p:sp>
        <p:nvSpPr>
          <p:cNvPr id="5" name="TextBox 4"/>
          <p:cNvSpPr txBox="1"/>
          <p:nvPr/>
        </p:nvSpPr>
        <p:spPr>
          <a:xfrm>
            <a:off x="685800" y="6096000"/>
            <a:ext cx="6858000" cy="523220"/>
          </a:xfrm>
          <a:prstGeom prst="rect">
            <a:avLst/>
          </a:prstGeom>
          <a:noFill/>
        </p:spPr>
        <p:txBody>
          <a:bodyPr wrap="square" rtlCol="0">
            <a:spAutoFit/>
          </a:bodyPr>
          <a:lstStyle/>
          <a:p>
            <a:r>
              <a:rPr lang="en-US" sz="2800" b="1" dirty="0" smtClean="0"/>
              <a:t>A friend likes to spend time with you.</a:t>
            </a:r>
            <a:endParaRPr lang="en-US" sz="28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a friend?</a:t>
            </a:r>
            <a:endParaRPr lang="en-US" sz="4800" dirty="0"/>
          </a:p>
        </p:txBody>
      </p:sp>
      <p:sp>
        <p:nvSpPr>
          <p:cNvPr id="3" name="TextBox 2"/>
          <p:cNvSpPr txBox="1"/>
          <p:nvPr/>
        </p:nvSpPr>
        <p:spPr>
          <a:xfrm>
            <a:off x="228600" y="6096000"/>
            <a:ext cx="7848600" cy="523220"/>
          </a:xfrm>
          <a:prstGeom prst="rect">
            <a:avLst/>
          </a:prstGeom>
          <a:noFill/>
        </p:spPr>
        <p:txBody>
          <a:bodyPr wrap="square" rtlCol="0">
            <a:spAutoFit/>
          </a:bodyPr>
          <a:lstStyle/>
          <a:p>
            <a:r>
              <a:rPr lang="en-US" sz="2800" b="1" dirty="0" smtClean="0"/>
              <a:t>A friend laughs with you and plays with you.</a:t>
            </a:r>
            <a:endParaRPr lang="en-US" sz="2800" b="1" dirty="0"/>
          </a:p>
        </p:txBody>
      </p:sp>
      <p:pic>
        <p:nvPicPr>
          <p:cNvPr id="4" name="Picture 3" descr="friendship elementary running.jpg"/>
          <p:cNvPicPr>
            <a:picLocks noChangeAspect="1"/>
          </p:cNvPicPr>
          <p:nvPr/>
        </p:nvPicPr>
        <p:blipFill>
          <a:blip r:embed="rId2" cstate="print"/>
          <a:stretch>
            <a:fillRect/>
          </a:stretch>
        </p:blipFill>
        <p:spPr>
          <a:xfrm>
            <a:off x="1219200" y="1752600"/>
            <a:ext cx="6380860" cy="4267200"/>
          </a:xfrm>
          <a:prstGeom prst="rect">
            <a:avLst/>
          </a:prstGeom>
          <a:ln w="76200">
            <a:solidFill>
              <a:schemeClr val="accent4">
                <a:lumMod val="75000"/>
              </a:schemeClr>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a friend?</a:t>
            </a:r>
            <a:endParaRPr lang="en-US" sz="4800" dirty="0"/>
          </a:p>
        </p:txBody>
      </p:sp>
      <p:sp>
        <p:nvSpPr>
          <p:cNvPr id="3" name="TextBox 2"/>
          <p:cNvSpPr txBox="1"/>
          <p:nvPr/>
        </p:nvSpPr>
        <p:spPr>
          <a:xfrm>
            <a:off x="533400" y="5903893"/>
            <a:ext cx="7467600" cy="954107"/>
          </a:xfrm>
          <a:prstGeom prst="rect">
            <a:avLst/>
          </a:prstGeom>
          <a:noFill/>
        </p:spPr>
        <p:txBody>
          <a:bodyPr wrap="square" rtlCol="0">
            <a:spAutoFit/>
          </a:bodyPr>
          <a:lstStyle/>
          <a:p>
            <a:r>
              <a:rPr lang="en-US" sz="2800" b="1" dirty="0" smtClean="0"/>
              <a:t>A friend will talk with you and spend time with you.</a:t>
            </a:r>
            <a:endParaRPr lang="en-US" sz="2800" b="1" dirty="0"/>
          </a:p>
        </p:txBody>
      </p:sp>
      <p:pic>
        <p:nvPicPr>
          <p:cNvPr id="3075" name="Picture 3" descr="MPj02622300000[1]"/>
          <p:cNvPicPr>
            <a:picLocks noChangeAspect="1" noChangeArrowheads="1"/>
          </p:cNvPicPr>
          <p:nvPr/>
        </p:nvPicPr>
        <p:blipFill>
          <a:blip r:embed="rId2" cstate="print"/>
          <a:srcRect/>
          <a:stretch>
            <a:fillRect/>
          </a:stretch>
        </p:blipFill>
        <p:spPr bwMode="auto">
          <a:xfrm>
            <a:off x="1295400" y="1600200"/>
            <a:ext cx="6248400" cy="4032087"/>
          </a:xfrm>
          <a:prstGeom prst="rect">
            <a:avLst/>
          </a:prstGeom>
          <a:noFill/>
          <a:ln w="76200">
            <a:solidFill>
              <a:schemeClr val="accent4">
                <a:lumMod val="75000"/>
              </a:schemeClr>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a friend?</a:t>
            </a:r>
            <a:endParaRPr lang="en-US" sz="4800" dirty="0"/>
          </a:p>
        </p:txBody>
      </p:sp>
      <p:sp>
        <p:nvSpPr>
          <p:cNvPr id="3" name="TextBox 2"/>
          <p:cNvSpPr txBox="1"/>
          <p:nvPr/>
        </p:nvSpPr>
        <p:spPr>
          <a:xfrm>
            <a:off x="762000" y="5791200"/>
            <a:ext cx="7772400" cy="523220"/>
          </a:xfrm>
          <a:prstGeom prst="rect">
            <a:avLst/>
          </a:prstGeom>
          <a:noFill/>
        </p:spPr>
        <p:txBody>
          <a:bodyPr wrap="square" rtlCol="0">
            <a:spAutoFit/>
          </a:bodyPr>
          <a:lstStyle/>
          <a:p>
            <a:r>
              <a:rPr lang="en-US" sz="2800" b="1" dirty="0" smtClean="0"/>
              <a:t>A friend is kind and doesn’t tease.</a:t>
            </a:r>
            <a:endParaRPr lang="en-US" sz="2800" b="1" dirty="0"/>
          </a:p>
        </p:txBody>
      </p:sp>
      <p:pic>
        <p:nvPicPr>
          <p:cNvPr id="4" name="Picture 3" descr="friendship elementary homework.jpg"/>
          <p:cNvPicPr>
            <a:picLocks noChangeAspect="1"/>
          </p:cNvPicPr>
          <p:nvPr/>
        </p:nvPicPr>
        <p:blipFill>
          <a:blip r:embed="rId2" cstate="print"/>
          <a:stretch>
            <a:fillRect/>
          </a:stretch>
        </p:blipFill>
        <p:spPr>
          <a:xfrm>
            <a:off x="1066800" y="1600200"/>
            <a:ext cx="5638800" cy="3777996"/>
          </a:xfrm>
          <a:prstGeom prst="rect">
            <a:avLst/>
          </a:prstGeom>
          <a:ln w="76200">
            <a:solidFill>
              <a:schemeClr val="accent4">
                <a:lumMod val="75000"/>
              </a:schemeClr>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42048" cy="1143000"/>
          </a:xfrm>
        </p:spPr>
        <p:txBody>
          <a:bodyPr>
            <a:noAutofit/>
          </a:bodyPr>
          <a:lstStyle/>
          <a:p>
            <a:r>
              <a:rPr lang="en-US" sz="4800" dirty="0" smtClean="0"/>
              <a:t>Are these children friends?</a:t>
            </a:r>
            <a:endParaRPr lang="en-US" sz="4800" dirty="0"/>
          </a:p>
        </p:txBody>
      </p:sp>
      <p:pic>
        <p:nvPicPr>
          <p:cNvPr id="4098" name="Picture 2" descr="boy talks on bus interested"/>
          <p:cNvPicPr>
            <a:picLocks noChangeAspect="1" noChangeArrowheads="1"/>
          </p:cNvPicPr>
          <p:nvPr/>
        </p:nvPicPr>
        <p:blipFill>
          <a:blip r:embed="rId3" cstate="print"/>
          <a:srcRect l="24840" r="15991"/>
          <a:stretch>
            <a:fillRect/>
          </a:stretch>
        </p:blipFill>
        <p:spPr bwMode="auto">
          <a:xfrm>
            <a:off x="304800" y="2286000"/>
            <a:ext cx="3535237" cy="4000956"/>
          </a:xfrm>
          <a:prstGeom prst="rect">
            <a:avLst/>
          </a:prstGeom>
          <a:noFill/>
          <a:ln w="76200">
            <a:solidFill>
              <a:schemeClr val="accent4">
                <a:lumMod val="75000"/>
              </a:schemeClr>
            </a:solidFill>
            <a:miter lim="800000"/>
            <a:headEnd/>
            <a:tailEnd/>
          </a:ln>
        </p:spPr>
      </p:pic>
      <p:pic>
        <p:nvPicPr>
          <p:cNvPr id="4099" name="Picture 3" descr="friendship elementary snack time"/>
          <p:cNvPicPr>
            <a:picLocks noChangeAspect="1" noChangeArrowheads="1"/>
          </p:cNvPicPr>
          <p:nvPr/>
        </p:nvPicPr>
        <p:blipFill>
          <a:blip r:embed="rId4" cstate="print"/>
          <a:srcRect/>
          <a:stretch>
            <a:fillRect/>
          </a:stretch>
        </p:blipFill>
        <p:spPr bwMode="auto">
          <a:xfrm>
            <a:off x="4038600" y="1149257"/>
            <a:ext cx="3962400" cy="2648043"/>
          </a:xfrm>
          <a:prstGeom prst="rect">
            <a:avLst/>
          </a:prstGeom>
          <a:noFill/>
          <a:ln w="76200">
            <a:solidFill>
              <a:schemeClr val="accent4">
                <a:lumMod val="75000"/>
              </a:schemeClr>
            </a:solidFill>
            <a:miter lim="800000"/>
            <a:headEnd/>
            <a:tailEnd/>
          </a:ln>
        </p:spPr>
      </p:pic>
      <p:pic>
        <p:nvPicPr>
          <p:cNvPr id="4100" name="Picture 4" descr="C:\Documents and Settings\marciala\Local Settings\Temporary Internet Files\Content.IE5\TDIBXZOO\MC900423169[1].wmf"/>
          <p:cNvPicPr>
            <a:picLocks noChangeAspect="1" noChangeArrowheads="1"/>
          </p:cNvPicPr>
          <p:nvPr/>
        </p:nvPicPr>
        <p:blipFill>
          <a:blip r:embed="rId5" cstate="print"/>
          <a:srcRect/>
          <a:stretch>
            <a:fillRect/>
          </a:stretch>
        </p:blipFill>
        <p:spPr bwMode="auto">
          <a:xfrm>
            <a:off x="4267200" y="4343400"/>
            <a:ext cx="1827886" cy="1827886"/>
          </a:xfrm>
          <a:prstGeom prst="rect">
            <a:avLst/>
          </a:prstGeom>
          <a:noFill/>
        </p:spPr>
      </p:pic>
      <p:sp>
        <p:nvSpPr>
          <p:cNvPr id="6" name="TextBox 5"/>
          <p:cNvSpPr txBox="1"/>
          <p:nvPr/>
        </p:nvSpPr>
        <p:spPr>
          <a:xfrm>
            <a:off x="6096000" y="4343400"/>
            <a:ext cx="2057400" cy="954107"/>
          </a:xfrm>
          <a:prstGeom prst="rect">
            <a:avLst/>
          </a:prstGeom>
          <a:noFill/>
        </p:spPr>
        <p:txBody>
          <a:bodyPr wrap="square" rtlCol="0">
            <a:spAutoFit/>
          </a:bodyPr>
          <a:lstStyle/>
          <a:p>
            <a:r>
              <a:rPr lang="en-US" sz="2800" dirty="0" smtClean="0"/>
              <a:t>Yes!  They are friends!</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strips(downLeft)">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242048" cy="1143000"/>
          </a:xfrm>
        </p:spPr>
        <p:txBody>
          <a:bodyPr>
            <a:noAutofit/>
          </a:bodyPr>
          <a:lstStyle/>
          <a:p>
            <a:r>
              <a:rPr lang="en-US" sz="4800" dirty="0" smtClean="0"/>
              <a:t>Are these children real friends?</a:t>
            </a:r>
            <a:endParaRPr lang="en-US" sz="4800" dirty="0"/>
          </a:p>
        </p:txBody>
      </p:sp>
      <p:pic>
        <p:nvPicPr>
          <p:cNvPr id="5122" name="Picture 2" descr="friendship telling secrets-upper el"/>
          <p:cNvPicPr>
            <a:picLocks noChangeAspect="1" noChangeArrowheads="1"/>
          </p:cNvPicPr>
          <p:nvPr/>
        </p:nvPicPr>
        <p:blipFill>
          <a:blip r:embed="rId3" cstate="print"/>
          <a:srcRect/>
          <a:stretch>
            <a:fillRect/>
          </a:stretch>
        </p:blipFill>
        <p:spPr bwMode="auto">
          <a:xfrm>
            <a:off x="457200" y="2133599"/>
            <a:ext cx="5410200" cy="3502255"/>
          </a:xfrm>
          <a:prstGeom prst="rect">
            <a:avLst/>
          </a:prstGeom>
          <a:noFill/>
          <a:ln w="57150">
            <a:solidFill>
              <a:schemeClr val="accent4">
                <a:lumMod val="75000"/>
              </a:schemeClr>
            </a:solidFill>
            <a:miter lim="800000"/>
            <a:headEnd/>
            <a:tailEnd/>
          </a:ln>
        </p:spPr>
      </p:pic>
      <p:pic>
        <p:nvPicPr>
          <p:cNvPr id="5123" name="Picture 3" descr="C:\Documents and Settings\marciala\Local Settings\Temporary Internet Files\Content.IE5\TQPB3DP4\MC900433818[1].png"/>
          <p:cNvPicPr>
            <a:picLocks noChangeAspect="1" noChangeArrowheads="1"/>
          </p:cNvPicPr>
          <p:nvPr/>
        </p:nvPicPr>
        <p:blipFill>
          <a:blip r:embed="rId4" cstate="print"/>
          <a:srcRect/>
          <a:stretch>
            <a:fillRect/>
          </a:stretch>
        </p:blipFill>
        <p:spPr bwMode="auto">
          <a:xfrm>
            <a:off x="6324600" y="3810000"/>
            <a:ext cx="1828572" cy="1828572"/>
          </a:xfrm>
          <a:prstGeom prst="rect">
            <a:avLst/>
          </a:prstGeom>
          <a:noFill/>
        </p:spPr>
      </p:pic>
      <p:sp>
        <p:nvSpPr>
          <p:cNvPr id="5" name="TextBox 4"/>
          <p:cNvSpPr txBox="1"/>
          <p:nvPr/>
        </p:nvSpPr>
        <p:spPr>
          <a:xfrm>
            <a:off x="1219200" y="5867400"/>
            <a:ext cx="7162800" cy="523220"/>
          </a:xfrm>
          <a:prstGeom prst="rect">
            <a:avLst/>
          </a:prstGeom>
          <a:noFill/>
        </p:spPr>
        <p:txBody>
          <a:bodyPr wrap="square" rtlCol="0">
            <a:spAutoFit/>
          </a:bodyPr>
          <a:lstStyle/>
          <a:p>
            <a:r>
              <a:rPr lang="en-US" sz="2800" b="1" dirty="0" smtClean="0"/>
              <a:t>These children are not being friendly!</a:t>
            </a:r>
            <a:endParaRPr lang="en-US" sz="28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42048" cy="1143000"/>
          </a:xfrm>
        </p:spPr>
        <p:txBody>
          <a:bodyPr>
            <a:noAutofit/>
          </a:bodyPr>
          <a:lstStyle/>
          <a:p>
            <a:r>
              <a:rPr lang="en-US" sz="4800" dirty="0" smtClean="0"/>
              <a:t>Are these children real friends?</a:t>
            </a:r>
            <a:endParaRPr lang="en-US" sz="4800" dirty="0"/>
          </a:p>
        </p:txBody>
      </p:sp>
      <p:pic>
        <p:nvPicPr>
          <p:cNvPr id="6146" name="Picture 2" descr="boys pointing teasing"/>
          <p:cNvPicPr>
            <a:picLocks noChangeAspect="1" noChangeArrowheads="1"/>
          </p:cNvPicPr>
          <p:nvPr/>
        </p:nvPicPr>
        <p:blipFill>
          <a:blip r:embed="rId3" cstate="print"/>
          <a:srcRect/>
          <a:stretch>
            <a:fillRect/>
          </a:stretch>
        </p:blipFill>
        <p:spPr bwMode="auto">
          <a:xfrm>
            <a:off x="381000" y="1752600"/>
            <a:ext cx="6077316" cy="4038600"/>
          </a:xfrm>
          <a:prstGeom prst="rect">
            <a:avLst/>
          </a:prstGeom>
          <a:noFill/>
          <a:ln w="76200">
            <a:solidFill>
              <a:schemeClr val="accent4">
                <a:lumMod val="75000"/>
              </a:schemeClr>
            </a:solidFill>
            <a:miter lim="800000"/>
            <a:headEnd/>
            <a:tailEnd/>
          </a:ln>
        </p:spPr>
      </p:pic>
      <p:pic>
        <p:nvPicPr>
          <p:cNvPr id="6147" name="Picture 3" descr="C:\Documents and Settings\marciala\Local Settings\Temporary Internet Files\Content.IE5\TQPB3DP4\MC900433818[1].png"/>
          <p:cNvPicPr>
            <a:picLocks noChangeAspect="1" noChangeArrowheads="1"/>
          </p:cNvPicPr>
          <p:nvPr/>
        </p:nvPicPr>
        <p:blipFill>
          <a:blip r:embed="rId4" cstate="print"/>
          <a:srcRect/>
          <a:stretch>
            <a:fillRect/>
          </a:stretch>
        </p:blipFill>
        <p:spPr bwMode="auto">
          <a:xfrm>
            <a:off x="6858000" y="4038600"/>
            <a:ext cx="1828572" cy="1828572"/>
          </a:xfrm>
          <a:prstGeom prst="rect">
            <a:avLst/>
          </a:prstGeom>
          <a:noFill/>
        </p:spPr>
      </p:pic>
      <p:sp>
        <p:nvSpPr>
          <p:cNvPr id="5" name="TextBox 4"/>
          <p:cNvSpPr txBox="1"/>
          <p:nvPr/>
        </p:nvSpPr>
        <p:spPr>
          <a:xfrm>
            <a:off x="990600" y="6019800"/>
            <a:ext cx="7391400" cy="523220"/>
          </a:xfrm>
          <a:prstGeom prst="rect">
            <a:avLst/>
          </a:prstGeom>
          <a:noFill/>
        </p:spPr>
        <p:txBody>
          <a:bodyPr wrap="square" rtlCol="0">
            <a:spAutoFit/>
          </a:bodyPr>
          <a:lstStyle/>
          <a:p>
            <a:r>
              <a:rPr lang="en-US" sz="2800" b="1" dirty="0" smtClean="0"/>
              <a:t>These children are not being friendly!</a:t>
            </a:r>
            <a:endParaRPr lang="en-US" sz="28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313</TotalTime>
  <Words>616</Words>
  <Application>Microsoft Office PowerPoint</Application>
  <PresentationFormat>On-screen Show (4:3)</PresentationFormat>
  <Paragraphs>84</Paragraphs>
  <Slides>15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Opulent</vt:lpstr>
      <vt:lpstr>Document</vt:lpstr>
      <vt:lpstr>My friends at school</vt:lpstr>
      <vt:lpstr>What is a friend?</vt:lpstr>
      <vt:lpstr>What is a friend?</vt:lpstr>
      <vt:lpstr>What is a friend?</vt:lpstr>
      <vt:lpstr>What is a friend?</vt:lpstr>
      <vt:lpstr>What is a friend?</vt:lpstr>
      <vt:lpstr>Are these children friends?</vt:lpstr>
      <vt:lpstr>Are these children real friends?</vt:lpstr>
      <vt:lpstr>Are these children real friends?</vt:lpstr>
      <vt:lpstr>What is teasing?</vt:lpstr>
      <vt:lpstr>What should I do if someone is teasing me?</vt:lpstr>
      <vt:lpstr>What should I do if someone is teasing me?</vt:lpstr>
      <vt:lpstr>What should I do if someone is teasing me?</vt:lpstr>
      <vt:lpstr>So what do you think?</vt:lpstr>
      <vt:lpstr>All about friends</vt:lpstr>
    </vt:vector>
  </TitlesOfParts>
  <Company>The Watson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friends at school</dc:title>
  <dc:creator>Administrator</dc:creator>
  <cp:lastModifiedBy>marciala</cp:lastModifiedBy>
  <cp:revision>10</cp:revision>
  <dcterms:created xsi:type="dcterms:W3CDTF">2012-02-16T17:47:25Z</dcterms:created>
  <dcterms:modified xsi:type="dcterms:W3CDTF">2012-05-03T19:49:07Z</dcterms:modified>
</cp:coreProperties>
</file>