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0" r:id="rId2"/>
    <p:sldId id="301" r:id="rId3"/>
    <p:sldId id="293" r:id="rId4"/>
    <p:sldId id="292" r:id="rId5"/>
    <p:sldId id="300" r:id="rId6"/>
    <p:sldId id="291" r:id="rId7"/>
    <p:sldId id="297" r:id="rId8"/>
    <p:sldId id="277" r:id="rId9"/>
    <p:sldId id="302" r:id="rId10"/>
    <p:sldId id="312" r:id="rId11"/>
    <p:sldId id="266" r:id="rId12"/>
    <p:sldId id="260" r:id="rId13"/>
    <p:sldId id="289" r:id="rId14"/>
    <p:sldId id="313" r:id="rId15"/>
    <p:sldId id="275" r:id="rId16"/>
    <p:sldId id="267" r:id="rId17"/>
    <p:sldId id="310" r:id="rId18"/>
    <p:sldId id="314"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88" autoAdjust="0"/>
    <p:restoredTop sz="88178" autoAdjust="0"/>
  </p:normalViewPr>
  <p:slideViewPr>
    <p:cSldViewPr>
      <p:cViewPr varScale="1">
        <p:scale>
          <a:sx n="97" d="100"/>
          <a:sy n="97" d="100"/>
        </p:scale>
        <p:origin x="1398" y="90"/>
      </p:cViewPr>
      <p:guideLst>
        <p:guide orient="horz" pos="2160"/>
        <p:guide pos="2880"/>
      </p:guideLst>
    </p:cSldViewPr>
  </p:slideViewPr>
  <p:outlineViewPr>
    <p:cViewPr>
      <p:scale>
        <a:sx n="33" d="100"/>
        <a:sy n="33" d="100"/>
      </p:scale>
      <p:origin x="0" y="1973"/>
    </p:cViewPr>
  </p:outlineViewPr>
  <p:notesTextViewPr>
    <p:cViewPr>
      <p:scale>
        <a:sx n="100" d="100"/>
        <a:sy n="100" d="100"/>
      </p:scale>
      <p:origin x="0" y="0"/>
    </p:cViewPr>
  </p:notesTextViewPr>
  <p:sorterViewPr>
    <p:cViewPr>
      <p:scale>
        <a:sx n="66" d="100"/>
        <a:sy n="66" d="100"/>
      </p:scale>
      <p:origin x="0" y="-162"/>
    </p:cViewPr>
  </p:sorterViewPr>
  <p:notesViewPr>
    <p:cSldViewPr>
      <p:cViewPr varScale="1">
        <p:scale>
          <a:sx n="84" d="100"/>
          <a:sy n="84" d="100"/>
        </p:scale>
        <p:origin x="31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288D259-27B7-4FCB-89EF-83C0EF4F802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defTabSz="914437" eaLnBrk="1" hangingPunct="1">
              <a:defRPr sz="1200">
                <a:latin typeface="Arial" charset="0"/>
              </a:defRPr>
            </a:lvl1pPr>
          </a:lstStyle>
          <a:p>
            <a:pPr>
              <a:defRPr/>
            </a:pPr>
            <a:endParaRPr lang="en-US"/>
          </a:p>
        </p:txBody>
      </p:sp>
      <p:sp>
        <p:nvSpPr>
          <p:cNvPr id="53251" name="Rectangle 3">
            <a:extLst>
              <a:ext uri="{FF2B5EF4-FFF2-40B4-BE49-F238E27FC236}">
                <a16:creationId xmlns:a16="http://schemas.microsoft.com/office/drawing/2014/main" id="{DB7C4676-DA99-4093-890E-0F263B8D2D9B}"/>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defTabSz="914437" eaLnBrk="1" hangingPunct="1">
              <a:defRPr sz="1200">
                <a:latin typeface="Arial" charset="0"/>
              </a:defRPr>
            </a:lvl1pPr>
          </a:lstStyle>
          <a:p>
            <a:pPr>
              <a:defRPr/>
            </a:pPr>
            <a:endParaRPr lang="en-US"/>
          </a:p>
        </p:txBody>
      </p:sp>
      <p:sp>
        <p:nvSpPr>
          <p:cNvPr id="53252" name="Rectangle 4">
            <a:extLst>
              <a:ext uri="{FF2B5EF4-FFF2-40B4-BE49-F238E27FC236}">
                <a16:creationId xmlns:a16="http://schemas.microsoft.com/office/drawing/2014/main" id="{6D622BEB-C25B-4DC4-BA82-EB479E9B9C92}"/>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defTabSz="914437" eaLnBrk="1" hangingPunct="1">
              <a:defRPr sz="1200">
                <a:latin typeface="Arial" charset="0"/>
              </a:defRPr>
            </a:lvl1pPr>
          </a:lstStyle>
          <a:p>
            <a:pPr>
              <a:defRPr/>
            </a:pPr>
            <a:endParaRPr lang="en-US"/>
          </a:p>
        </p:txBody>
      </p:sp>
      <p:sp>
        <p:nvSpPr>
          <p:cNvPr id="53253" name="Rectangle 5">
            <a:extLst>
              <a:ext uri="{FF2B5EF4-FFF2-40B4-BE49-F238E27FC236}">
                <a16:creationId xmlns:a16="http://schemas.microsoft.com/office/drawing/2014/main" id="{6035F627-6E93-46CD-B7E5-325D79708036}"/>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defTabSz="914437" eaLnBrk="1" hangingPunct="1">
              <a:defRPr sz="1200"/>
            </a:lvl1pPr>
          </a:lstStyle>
          <a:p>
            <a:pPr>
              <a:defRPr/>
            </a:pPr>
            <a:fld id="{AB3EAB8A-A723-4556-A419-CACC5E5DBA3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7C9F202-8940-4094-9D1A-C495BBC8A12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defTabSz="914437"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93CD649A-0749-4216-A442-D60C909A720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defTabSz="914437"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ED001251-13B8-4833-9B3E-CFA4750601EA}"/>
              </a:ext>
            </a:extLst>
          </p:cNvPr>
          <p:cNvSpPr>
            <a:spLocks noRot="1" noChangeArrowheads="1" noTextEdit="1"/>
          </p:cNvSpPr>
          <p:nvPr>
            <p:ph type="sldImg" idx="2"/>
          </p:nvPr>
        </p:nvSpPr>
        <p:spPr bwMode="auto">
          <a:xfrm>
            <a:off x="1144588" y="685800"/>
            <a:ext cx="4570412"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41F0194-77BC-40E6-8D1E-11C39C10C7F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48C523B3-1436-4FAC-9DE9-2CEAA89337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defTabSz="914437" eaLnBrk="1" hangingPunct="1">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A16F5639-61D5-4D1B-9568-9A3A8EE5A8A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defTabSz="914437" eaLnBrk="1" hangingPunct="1">
              <a:defRPr sz="1200"/>
            </a:lvl1pPr>
          </a:lstStyle>
          <a:p>
            <a:pPr>
              <a:defRPr/>
            </a:pPr>
            <a:fld id="{207B3607-0F8A-48E3-A4C8-852BB36620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2677F73-8E13-4632-8A87-7D6EC56B0E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0C453819-A3D0-40E4-8F68-5FA1EC93A15B}" type="slidenum">
              <a:rPr lang="en-US" altLang="en-US" smtClean="0"/>
              <a:pPr defTabSz="914400">
                <a:spcBef>
                  <a:spcPct val="0"/>
                </a:spcBef>
              </a:pPr>
              <a:t>1</a:t>
            </a:fld>
            <a:endParaRPr lang="en-US" altLang="en-US"/>
          </a:p>
        </p:txBody>
      </p:sp>
      <p:sp>
        <p:nvSpPr>
          <p:cNvPr id="5123" name="Rectangle 2">
            <a:extLst>
              <a:ext uri="{FF2B5EF4-FFF2-40B4-BE49-F238E27FC236}">
                <a16:creationId xmlns:a16="http://schemas.microsoft.com/office/drawing/2014/main" id="{65E60644-9341-414A-866D-6CF04BE9BB6D}"/>
              </a:ext>
            </a:extLst>
          </p:cNvPr>
          <p:cNvSpPr>
            <a:spLocks noRot="1" noChangeArrowheads="1" noTextEdit="1"/>
          </p:cNvSpPr>
          <p:nvPr>
            <p:ph type="sldImg"/>
          </p:nvPr>
        </p:nvSpPr>
        <p:spPr>
          <a:ln/>
        </p:spPr>
      </p:sp>
      <p:sp>
        <p:nvSpPr>
          <p:cNvPr id="5124" name="Rectangle 3">
            <a:extLst>
              <a:ext uri="{FF2B5EF4-FFF2-40B4-BE49-F238E27FC236}">
                <a16:creationId xmlns:a16="http://schemas.microsoft.com/office/drawing/2014/main" id="{4054475D-058D-4EA9-91CD-96AFA2712A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a:latin typeface="Century Gothic" panose="020B0502020202020204" pitchFamily="34" charset="0"/>
              </a:rPr>
              <a:t>The following resources were used in developing this lesson:</a:t>
            </a:r>
          </a:p>
          <a:p>
            <a:pPr eaLnBrk="1" hangingPunct="1">
              <a:lnSpc>
                <a:spcPct val="80000"/>
              </a:lnSpc>
            </a:pPr>
            <a:r>
              <a:rPr lang="en-US" altLang="en-US" sz="1000" i="1">
                <a:latin typeface="Century Gothic" panose="020B0502020202020204" pitchFamily="34" charset="0"/>
              </a:rPr>
              <a:t>Skillstreaming the Adolescent New Strategies and Perspectives for Teaching Prosocial Skills </a:t>
            </a:r>
            <a:r>
              <a:rPr lang="en-US" altLang="en-US" sz="1000">
                <a:latin typeface="Century Gothic" panose="020B0502020202020204" pitchFamily="34" charset="0"/>
              </a:rPr>
              <a:t>by Arnold P. Goldstein, Ellen McGinnis</a:t>
            </a:r>
          </a:p>
          <a:p>
            <a:pPr eaLnBrk="1" hangingPunct="1">
              <a:lnSpc>
                <a:spcPct val="80000"/>
              </a:lnSpc>
            </a:pPr>
            <a:r>
              <a:rPr lang="en-US" altLang="en-US" sz="1000" i="1">
                <a:latin typeface="Century Gothic" panose="020B0502020202020204" pitchFamily="34" charset="0"/>
              </a:rPr>
              <a:t>The Incredible 5-Point Scale:Assisting students with autism spectrum disorders in understanding social interactions and controlling their emotional responses.  </a:t>
            </a:r>
            <a:r>
              <a:rPr lang="en-US" altLang="en-US" sz="1000">
                <a:latin typeface="Century Gothic" panose="020B0502020202020204" pitchFamily="34" charset="0"/>
              </a:rPr>
              <a:t>Kari Dunn Buron, Mitzi Curtis</a:t>
            </a:r>
          </a:p>
          <a:p>
            <a:pPr eaLnBrk="1" hangingPunct="1">
              <a:lnSpc>
                <a:spcPct val="80000"/>
              </a:lnSpc>
            </a:pPr>
            <a:r>
              <a:rPr lang="en-US" altLang="en-US" sz="1000" i="1">
                <a:latin typeface="Century Gothic" panose="020B0502020202020204" pitchFamily="34" charset="0"/>
              </a:rPr>
              <a:t>Social Skill Training </a:t>
            </a:r>
            <a:r>
              <a:rPr lang="en-US" altLang="en-US" sz="1000">
                <a:latin typeface="Century Gothic" panose="020B0502020202020204" pitchFamily="34" charset="0"/>
              </a:rPr>
              <a:t>by Jed Baker</a:t>
            </a:r>
          </a:p>
          <a:p>
            <a:pPr eaLnBrk="1" hangingPunct="1">
              <a:lnSpc>
                <a:spcPct val="80000"/>
              </a:lnSpc>
            </a:pPr>
            <a:r>
              <a:rPr lang="en-US" altLang="en-US" sz="1000" i="1">
                <a:latin typeface="Century Gothic" panose="020B0502020202020204" pitchFamily="34" charset="0"/>
              </a:rPr>
              <a:t>Life Centered Education Competency Units for Personal-Social Skills Volume 1 </a:t>
            </a:r>
            <a:r>
              <a:rPr lang="en-US" altLang="en-US" sz="1000">
                <a:latin typeface="Century Gothic" panose="020B0502020202020204" pitchFamily="34" charset="0"/>
              </a:rPr>
              <a:t>Donn E. Brolin </a:t>
            </a:r>
          </a:p>
          <a:p>
            <a:pPr eaLnBrk="1" hangingPunct="1">
              <a:lnSpc>
                <a:spcPct val="80000"/>
              </a:lnSpc>
            </a:pPr>
            <a:endParaRPr lang="en-US" altLang="en-US" sz="1000">
              <a:latin typeface="Century Gothic" panose="020B0502020202020204" pitchFamily="34" charset="0"/>
            </a:endParaRPr>
          </a:p>
          <a:p>
            <a:pPr eaLnBrk="1" hangingPunct="1">
              <a:lnSpc>
                <a:spcPct val="80000"/>
              </a:lnSpc>
            </a:pPr>
            <a:r>
              <a:rPr lang="en-US" altLang="en-US" sz="1000">
                <a:latin typeface="Century Gothic" panose="020B0502020202020204" pitchFamily="34" charset="0"/>
              </a:rPr>
              <a:t>The following websites were used to provide visual support to this lesson:</a:t>
            </a:r>
          </a:p>
          <a:p>
            <a:pPr eaLnBrk="1" hangingPunct="1">
              <a:lnSpc>
                <a:spcPct val="80000"/>
              </a:lnSpc>
            </a:pPr>
            <a:r>
              <a:rPr lang="en-US" altLang="en-US" sz="1000">
                <a:latin typeface="Century Gothic" panose="020B0502020202020204" pitchFamily="34" charset="0"/>
              </a:rPr>
              <a:t>www.flickr.com</a:t>
            </a:r>
          </a:p>
          <a:p>
            <a:pPr eaLnBrk="1" hangingPunct="1">
              <a:lnSpc>
                <a:spcPct val="80000"/>
              </a:lnSpc>
            </a:pPr>
            <a:r>
              <a:rPr lang="en-US" altLang="en-US" sz="1000">
                <a:latin typeface="Century Gothic" panose="020B0502020202020204" pitchFamily="34" charset="0"/>
              </a:rPr>
              <a:t>www.movies.about.com</a:t>
            </a:r>
          </a:p>
          <a:p>
            <a:pPr eaLnBrk="1" hangingPunct="1">
              <a:lnSpc>
                <a:spcPct val="80000"/>
              </a:lnSpc>
            </a:pPr>
            <a:r>
              <a:rPr lang="en-US" altLang="en-US" sz="1000">
                <a:latin typeface="Century Gothic" panose="020B0502020202020204" pitchFamily="34" charset="0"/>
              </a:rPr>
              <a:t>www.cyclingnews.com</a:t>
            </a:r>
          </a:p>
          <a:p>
            <a:pPr eaLnBrk="1" hangingPunct="1">
              <a:lnSpc>
                <a:spcPct val="80000"/>
              </a:lnSpc>
            </a:pPr>
            <a:r>
              <a:rPr lang="en-US" altLang="en-US" sz="1000">
                <a:latin typeface="Century Gothic" panose="020B0502020202020204" pitchFamily="34" charset="0"/>
              </a:rPr>
              <a:t>www.sportolysis.com</a:t>
            </a:r>
          </a:p>
          <a:p>
            <a:pPr eaLnBrk="1" hangingPunct="1">
              <a:lnSpc>
                <a:spcPct val="80000"/>
              </a:lnSpc>
            </a:pPr>
            <a:r>
              <a:rPr lang="en-US" altLang="en-US" sz="1000">
                <a:latin typeface="Century Gothic" panose="020B0502020202020204" pitchFamily="34" charset="0"/>
              </a:rPr>
              <a:t>http://commons.wilkimedia.org</a:t>
            </a:r>
          </a:p>
          <a:p>
            <a:pPr eaLnBrk="1" hangingPunct="1">
              <a:lnSpc>
                <a:spcPct val="80000"/>
              </a:lnSpc>
            </a:pPr>
            <a:r>
              <a:rPr lang="en-US" altLang="en-US" sz="1000">
                <a:latin typeface="Century Gothic" panose="020B0502020202020204" pitchFamily="34" charset="0"/>
              </a:rPr>
              <a:t>www.veryfunnypic.com</a:t>
            </a:r>
          </a:p>
          <a:p>
            <a:pPr eaLnBrk="1" hangingPunct="1">
              <a:lnSpc>
                <a:spcPct val="80000"/>
              </a:lnSpc>
            </a:pPr>
            <a:r>
              <a:rPr lang="en-US" altLang="en-US" sz="1000">
                <a:latin typeface="Century Gothic" panose="020B0502020202020204" pitchFamily="34" charset="0"/>
              </a:rPr>
              <a:t>www.guzer.com</a:t>
            </a:r>
          </a:p>
          <a:p>
            <a:pPr eaLnBrk="1" hangingPunct="1">
              <a:lnSpc>
                <a:spcPct val="80000"/>
              </a:lnSpc>
            </a:pPr>
            <a:r>
              <a:rPr lang="en-US" altLang="en-US" sz="1000">
                <a:latin typeface="Century Gothic" panose="020B0502020202020204" pitchFamily="34" charset="0"/>
              </a:rPr>
              <a:t>www.prodigalsun.typepad.com</a:t>
            </a:r>
          </a:p>
          <a:p>
            <a:pPr eaLnBrk="1" hangingPunct="1">
              <a:lnSpc>
                <a:spcPct val="80000"/>
              </a:lnSpc>
            </a:pPr>
            <a:r>
              <a:rPr lang="en-US" altLang="en-US" sz="1000">
                <a:latin typeface="Century Gothic" panose="020B0502020202020204" pitchFamily="34" charset="0"/>
              </a:rPr>
              <a:t>www.members.tripod.com</a:t>
            </a:r>
          </a:p>
          <a:p>
            <a:pPr eaLnBrk="1" hangingPunct="1">
              <a:lnSpc>
                <a:spcPct val="80000"/>
              </a:lnSpc>
            </a:pPr>
            <a:r>
              <a:rPr lang="en-US" altLang="en-US" sz="1000">
                <a:latin typeface="Century Gothic" panose="020B0502020202020204" pitchFamily="34" charset="0"/>
              </a:rPr>
              <a:t>www.art.com</a:t>
            </a:r>
          </a:p>
          <a:p>
            <a:pPr eaLnBrk="1" hangingPunct="1">
              <a:lnSpc>
                <a:spcPct val="80000"/>
              </a:lnSpc>
            </a:pPr>
            <a:r>
              <a:rPr lang="en-US" altLang="en-US" sz="1000">
                <a:latin typeface="Century Gothic" panose="020B0502020202020204" pitchFamily="34" charset="0"/>
              </a:rPr>
              <a:t>www.wga.hu</a:t>
            </a:r>
          </a:p>
          <a:p>
            <a:pPr eaLnBrk="1" hangingPunct="1">
              <a:lnSpc>
                <a:spcPct val="80000"/>
              </a:lnSpc>
            </a:pPr>
            <a:r>
              <a:rPr lang="en-US" altLang="en-US" sz="1000">
                <a:latin typeface="Century Gothic" panose="020B0502020202020204" pitchFamily="34" charset="0"/>
              </a:rPr>
              <a:t>www.designcollection.biz</a:t>
            </a:r>
          </a:p>
          <a:p>
            <a:pPr eaLnBrk="1" hangingPunct="1">
              <a:lnSpc>
                <a:spcPct val="80000"/>
              </a:lnSpc>
            </a:pPr>
            <a:r>
              <a:rPr lang="en-US" altLang="en-US" sz="1000">
                <a:latin typeface="Century Gothic" panose="020B0502020202020204" pitchFamily="34" charset="0"/>
              </a:rPr>
              <a:t>www.millenniomfineart.co.uk</a:t>
            </a:r>
          </a:p>
          <a:p>
            <a:pPr eaLnBrk="1" hangingPunct="1">
              <a:lnSpc>
                <a:spcPct val="80000"/>
              </a:lnSpc>
            </a:pPr>
            <a:endParaRPr lang="en-US" altLang="en-US" sz="1000">
              <a:latin typeface="Century Gothic" panose="020B0502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4494098-0BCC-45FE-A612-D5767A52E9CF}"/>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D0C740B5-8E8B-40CE-8A04-A8309692D3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a:latin typeface="Arial" panose="020B0604020202020204" pitchFamily="34" charset="0"/>
              </a:rPr>
              <a:t>Activity #2 - The Mirror Activity</a:t>
            </a:r>
            <a:r>
              <a:rPr lang="en-US" altLang="en-US">
                <a:latin typeface="Arial" panose="020B0604020202020204" pitchFamily="34" charset="0"/>
              </a:rPr>
              <a:t> </a:t>
            </a:r>
          </a:p>
          <a:p>
            <a:r>
              <a:rPr lang="en-US" altLang="en-US">
                <a:latin typeface="Arial" panose="020B0604020202020204" pitchFamily="34" charset="0"/>
              </a:rPr>
              <a:t>1. Go over the scenarios (choose as many as you like, make up your own and/or have the students make up scenarios)</a:t>
            </a:r>
          </a:p>
          <a:p>
            <a:r>
              <a:rPr lang="en-US" altLang="en-US">
                <a:latin typeface="Arial" panose="020B0604020202020204" pitchFamily="34" charset="0"/>
              </a:rPr>
              <a:t>2. Discuss how you would feel</a:t>
            </a:r>
          </a:p>
          <a:p>
            <a:r>
              <a:rPr lang="en-US" altLang="en-US">
                <a:latin typeface="Arial" panose="020B0604020202020204" pitchFamily="34" charset="0"/>
              </a:rPr>
              <a:t>3. Look in your mirror and show how you would look </a:t>
            </a:r>
          </a:p>
          <a:p>
            <a:r>
              <a:rPr lang="en-US" altLang="en-US">
                <a:latin typeface="Arial" panose="020B0604020202020204" pitchFamily="34" charset="0"/>
              </a:rPr>
              <a:t>4. If you wish, you may also role play the scenario</a:t>
            </a:r>
          </a:p>
          <a:p>
            <a:pPr>
              <a:buFontTx/>
              <a:buChar char="•"/>
            </a:pPr>
            <a:r>
              <a:rPr lang="en-US" altLang="en-US">
                <a:latin typeface="Arial" panose="020B0604020202020204" pitchFamily="34" charset="0"/>
              </a:rPr>
              <a:t>You’re ice cream cone falls on the ground after you just began to lick it.</a:t>
            </a:r>
          </a:p>
          <a:p>
            <a:pPr>
              <a:buFontTx/>
              <a:buChar char="•"/>
            </a:pPr>
            <a:r>
              <a:rPr lang="en-US" altLang="en-US">
                <a:latin typeface="Arial" panose="020B0604020202020204" pitchFamily="34" charset="0"/>
              </a:rPr>
              <a:t>You are home alone at night and you hear a loud, strange noise.</a:t>
            </a:r>
          </a:p>
          <a:p>
            <a:pPr>
              <a:buFontTx/>
              <a:buChar char="•"/>
            </a:pPr>
            <a:r>
              <a:rPr lang="en-US" altLang="en-US">
                <a:latin typeface="Arial" panose="020B0604020202020204" pitchFamily="34" charset="0"/>
              </a:rPr>
              <a:t>You have a big test to take at school and you didn’t study.</a:t>
            </a:r>
          </a:p>
          <a:p>
            <a:pPr>
              <a:buFontTx/>
              <a:buChar char="•"/>
            </a:pPr>
            <a:r>
              <a:rPr lang="en-US" altLang="en-US">
                <a:latin typeface="Arial" panose="020B0604020202020204" pitchFamily="34" charset="0"/>
              </a:rPr>
              <a:t>You find out that you won a million dollars.</a:t>
            </a:r>
          </a:p>
          <a:p>
            <a:pPr>
              <a:buFontTx/>
              <a:buChar char="•"/>
            </a:pPr>
            <a:r>
              <a:rPr lang="en-US" altLang="en-US">
                <a:latin typeface="Arial" panose="020B0604020202020204" pitchFamily="34" charset="0"/>
              </a:rPr>
              <a:t>Your father accidently runs over your bike with his car and breaks it.</a:t>
            </a:r>
          </a:p>
          <a:p>
            <a:pPr>
              <a:buFontTx/>
              <a:buChar char="•"/>
            </a:pPr>
            <a:r>
              <a:rPr lang="en-US" altLang="en-US">
                <a:latin typeface="Arial" panose="020B0604020202020204" pitchFamily="34" charset="0"/>
              </a:rPr>
              <a:t>Your best friend goes away for a whole summer.</a:t>
            </a:r>
          </a:p>
          <a:p>
            <a:pPr>
              <a:buFontTx/>
              <a:buChar char="•"/>
            </a:pPr>
            <a:r>
              <a:rPr lang="en-US" altLang="en-US">
                <a:latin typeface="Arial" panose="020B0604020202020204" pitchFamily="34" charset="0"/>
              </a:rPr>
              <a:t>You are watching a movie with monsters and when you are not looking  your sister yells,”Boo!” </a:t>
            </a:r>
          </a:p>
          <a:p>
            <a:pPr>
              <a:buFontTx/>
              <a:buChar char="•"/>
            </a:pPr>
            <a:r>
              <a:rPr lang="en-US" altLang="en-US">
                <a:latin typeface="Arial" panose="020B0604020202020204" pitchFamily="34" charset="0"/>
              </a:rPr>
              <a:t>Your family moves and you have to go to a new school.</a:t>
            </a:r>
          </a:p>
          <a:p>
            <a:pPr>
              <a:buFontTx/>
              <a:buChar char="•"/>
            </a:pPr>
            <a:r>
              <a:rPr lang="en-US" altLang="en-US">
                <a:latin typeface="Arial" panose="020B0604020202020204" pitchFamily="34" charset="0"/>
              </a:rPr>
              <a:t>Your little brother falls and hurts himself.</a:t>
            </a:r>
          </a:p>
          <a:p>
            <a:pPr>
              <a:buFontTx/>
              <a:buChar char="•"/>
            </a:pPr>
            <a:r>
              <a:rPr lang="en-US" altLang="en-US">
                <a:latin typeface="Arial" panose="020B0604020202020204" pitchFamily="34" charset="0"/>
              </a:rPr>
              <a:t>Your best friend gets a new puppy.</a:t>
            </a:r>
          </a:p>
          <a:p>
            <a:pPr>
              <a:buFontTx/>
              <a:buChar char="•"/>
            </a:pPr>
            <a:r>
              <a:rPr lang="en-US" altLang="en-US">
                <a:latin typeface="Arial" panose="020B0604020202020204" pitchFamily="34" charset="0"/>
              </a:rPr>
              <a:t>Your brother breaks his favorite toy.</a:t>
            </a:r>
          </a:p>
          <a:p>
            <a:pPr>
              <a:buFontTx/>
              <a:buChar char="•"/>
            </a:pPr>
            <a:r>
              <a:rPr lang="en-US" altLang="en-US">
                <a:latin typeface="Arial" panose="020B0604020202020204" pitchFamily="34" charset="0"/>
              </a:rPr>
              <a:t>A lion escapes from the zoo and comes to your house.</a:t>
            </a:r>
          </a:p>
          <a:p>
            <a:pPr>
              <a:buFontTx/>
              <a:buChar char="•"/>
            </a:pPr>
            <a:r>
              <a:rPr lang="en-US" altLang="en-US">
                <a:latin typeface="Arial" panose="020B0604020202020204" pitchFamily="34" charset="0"/>
              </a:rPr>
              <a:t>Your family goes to Disney World.</a:t>
            </a:r>
          </a:p>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59044D76-E7F2-4482-8B1F-6B1EE68299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C0800DD4-EAAD-4EBB-9E3E-38CF56C26281}" type="slidenum">
              <a:rPr lang="en-US" altLang="en-US" smtClean="0"/>
              <a:pPr defTabSz="914400">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41C5A26-1B4B-4AEA-B3F3-D2EBDE97CA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CBD9D50B-5B9F-4F9B-B832-5F50DB034B33}" type="slidenum">
              <a:rPr lang="en-US" altLang="en-US" smtClean="0"/>
              <a:pPr defTabSz="914400">
                <a:spcBef>
                  <a:spcPct val="0"/>
                </a:spcBef>
              </a:pPr>
              <a:t>11</a:t>
            </a:fld>
            <a:endParaRPr lang="en-US" altLang="en-US"/>
          </a:p>
        </p:txBody>
      </p:sp>
      <p:sp>
        <p:nvSpPr>
          <p:cNvPr id="25603" name="Rectangle 2">
            <a:extLst>
              <a:ext uri="{FF2B5EF4-FFF2-40B4-BE49-F238E27FC236}">
                <a16:creationId xmlns:a16="http://schemas.microsoft.com/office/drawing/2014/main" id="{E550E90F-6FC3-4FA0-9708-8BB60A08BB88}"/>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DC8E1901-8684-4391-9DE0-662D02ECED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*Note: Slides 11- 16 have the photos from previous slides with probing questions to help the students begin to talk about what makes feelings happen and relate the feelings to their own experiences.  Instructor decides the number of slides to use and the number of questions to use with the group.</a:t>
            </a:r>
          </a:p>
          <a:p>
            <a:pPr eaLnBrk="1" hangingPunct="1"/>
            <a:endParaRPr lang="en-US" altLang="en-US">
              <a:latin typeface="Arial" panose="020B0604020202020204" pitchFamily="34" charset="0"/>
            </a:endParaRPr>
          </a:p>
          <a:p>
            <a:pPr eaLnBrk="1" hangingPunct="1">
              <a:lnSpc>
                <a:spcPct val="90000"/>
              </a:lnSpc>
            </a:pPr>
            <a:r>
              <a:rPr lang="en-US" altLang="en-US">
                <a:latin typeface="Century Gothic" panose="020B0502020202020204" pitchFamily="34" charset="0"/>
              </a:rPr>
              <a:t>*Note: Instructor decides how many questions per slide to ask the group/s.</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What is he/she thinking?</a:t>
            </a:r>
          </a:p>
          <a:p>
            <a:pPr eaLnBrk="1" hangingPunct="1">
              <a:lnSpc>
                <a:spcPct val="90000"/>
              </a:lnSpc>
            </a:pPr>
            <a:r>
              <a:rPr lang="en-US" altLang="en-US">
                <a:latin typeface="Century Gothic" panose="020B0502020202020204" pitchFamily="34" charset="0"/>
              </a:rPr>
              <a:t>What is he/she feeling?</a:t>
            </a:r>
          </a:p>
          <a:p>
            <a:pPr eaLnBrk="1" hangingPunct="1">
              <a:lnSpc>
                <a:spcPct val="90000"/>
              </a:lnSpc>
            </a:pPr>
            <a:r>
              <a:rPr lang="en-US" altLang="en-US">
                <a:latin typeface="Century Gothic" panose="020B0502020202020204" pitchFamily="34" charset="0"/>
              </a:rPr>
              <a:t>What is he/she doing (or What will he/she do?)</a:t>
            </a:r>
          </a:p>
          <a:p>
            <a:pPr eaLnBrk="1" hangingPunct="1">
              <a:lnSpc>
                <a:spcPct val="90000"/>
              </a:lnSpc>
            </a:pPr>
            <a:r>
              <a:rPr lang="en-US" altLang="en-US">
                <a:latin typeface="Century Gothic" panose="020B0502020202020204" pitchFamily="34" charset="0"/>
              </a:rPr>
              <a:t>What may he/she do to feel better?</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Point out facial expressions – how are they the same/different.</a:t>
            </a:r>
          </a:p>
          <a:p>
            <a:pPr eaLnBrk="1" hangingPunct="1">
              <a:lnSpc>
                <a:spcPct val="90000"/>
              </a:lnSpc>
            </a:pPr>
            <a:r>
              <a:rPr lang="en-US" altLang="en-US">
                <a:latin typeface="Century Gothic" panose="020B0502020202020204" pitchFamily="34" charset="0"/>
              </a:rPr>
              <a:t>Point out body postures (when applicable).</a:t>
            </a:r>
          </a:p>
          <a:p>
            <a:pPr eaLnBrk="1" hangingPunct="1">
              <a:lnSpc>
                <a:spcPct val="90000"/>
              </a:lnSpc>
            </a:pPr>
            <a:r>
              <a:rPr lang="en-US" altLang="en-US">
                <a:latin typeface="Century Gothic" panose="020B0502020202020204" pitchFamily="34" charset="0"/>
              </a:rPr>
              <a:t>Ask about a time when they have felt this emotion.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2138547-9026-48BE-B468-1DF13C07EE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0CC55CEF-1B9E-4F95-A8CB-F9711236531F}" type="slidenum">
              <a:rPr lang="en-US" altLang="en-US" smtClean="0"/>
              <a:pPr defTabSz="914400">
                <a:spcBef>
                  <a:spcPct val="0"/>
                </a:spcBef>
              </a:pPr>
              <a:t>12</a:t>
            </a:fld>
            <a:endParaRPr lang="en-US" altLang="en-US"/>
          </a:p>
        </p:txBody>
      </p:sp>
      <p:sp>
        <p:nvSpPr>
          <p:cNvPr id="27651" name="Rectangle 2">
            <a:extLst>
              <a:ext uri="{FF2B5EF4-FFF2-40B4-BE49-F238E27FC236}">
                <a16:creationId xmlns:a16="http://schemas.microsoft.com/office/drawing/2014/main" id="{9394438A-08DE-48B7-BE80-9D6BA4E98D36}"/>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20D150F6-3000-4136-8036-67CE87D1AD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a:latin typeface="Century Gothic" panose="020B0502020202020204" pitchFamily="34" charset="0"/>
              </a:rPr>
              <a:t>*Note: Instructor decides how many questions per slide to ask the group/s.</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What is he/she thinking?</a:t>
            </a:r>
          </a:p>
          <a:p>
            <a:pPr eaLnBrk="1" hangingPunct="1">
              <a:lnSpc>
                <a:spcPct val="90000"/>
              </a:lnSpc>
            </a:pPr>
            <a:r>
              <a:rPr lang="en-US" altLang="en-US" sz="1400">
                <a:latin typeface="Century Gothic" panose="020B0502020202020204" pitchFamily="34" charset="0"/>
              </a:rPr>
              <a:t>What is he/she feeling?</a:t>
            </a:r>
          </a:p>
          <a:p>
            <a:pPr eaLnBrk="1" hangingPunct="1">
              <a:lnSpc>
                <a:spcPct val="90000"/>
              </a:lnSpc>
            </a:pPr>
            <a:r>
              <a:rPr lang="en-US" altLang="en-US" sz="1400">
                <a:latin typeface="Century Gothic" panose="020B0502020202020204" pitchFamily="34" charset="0"/>
              </a:rPr>
              <a:t>What is he/she doing (or What will he/she do?)</a:t>
            </a:r>
          </a:p>
          <a:p>
            <a:pPr eaLnBrk="1" hangingPunct="1">
              <a:lnSpc>
                <a:spcPct val="90000"/>
              </a:lnSpc>
            </a:pPr>
            <a:r>
              <a:rPr lang="en-US" altLang="en-US" sz="1400">
                <a:latin typeface="Century Gothic" panose="020B0502020202020204" pitchFamily="34" charset="0"/>
              </a:rPr>
              <a:t>What may he/she do to feel better?</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Point out facial expressions – how are they the same/different.</a:t>
            </a:r>
          </a:p>
          <a:p>
            <a:pPr eaLnBrk="1" hangingPunct="1">
              <a:lnSpc>
                <a:spcPct val="90000"/>
              </a:lnSpc>
            </a:pPr>
            <a:r>
              <a:rPr lang="en-US" altLang="en-US" sz="1400">
                <a:latin typeface="Century Gothic" panose="020B0502020202020204" pitchFamily="34" charset="0"/>
              </a:rPr>
              <a:t>Point out body postures (when applicable).</a:t>
            </a:r>
          </a:p>
          <a:p>
            <a:pPr eaLnBrk="1" hangingPunct="1">
              <a:lnSpc>
                <a:spcPct val="90000"/>
              </a:lnSpc>
            </a:pPr>
            <a:r>
              <a:rPr lang="en-US" altLang="en-US" sz="1400">
                <a:latin typeface="Century Gothic" panose="020B0502020202020204" pitchFamily="34" charset="0"/>
              </a:rPr>
              <a:t>Ask about a time when they have felt this emotion.</a:t>
            </a:r>
          </a:p>
          <a:p>
            <a:pPr eaLnBrk="1" hangingPunct="1"/>
            <a:endParaRPr lang="en-US" altLang="en-US" sz="1400">
              <a:latin typeface="Arial" panose="020B0604020202020204" pitchFamily="34" charset="0"/>
            </a:endParaRPr>
          </a:p>
          <a:p>
            <a:pPr eaLnBrk="1" hangingPunct="1"/>
            <a:endParaRPr lang="en-US" altLang="en-US" sz="1400">
              <a:latin typeface="Arial" panose="020B0604020202020204" pitchFamily="34" charset="0"/>
            </a:endParaRPr>
          </a:p>
          <a:p>
            <a:pPr eaLnBrk="1" hangingPunct="1"/>
            <a:endParaRPr lang="en-US" altLang="en-US" sz="14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C0CBFB33-8283-4D0D-BB8B-ACF5489013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C20D6ABA-76ED-425E-A2FB-CA6E972939E4}" type="slidenum">
              <a:rPr lang="en-US" altLang="en-US" smtClean="0"/>
              <a:pPr defTabSz="914400">
                <a:spcBef>
                  <a:spcPct val="0"/>
                </a:spcBef>
              </a:pPr>
              <a:t>13</a:t>
            </a:fld>
            <a:endParaRPr lang="en-US" altLang="en-US"/>
          </a:p>
        </p:txBody>
      </p:sp>
      <p:sp>
        <p:nvSpPr>
          <p:cNvPr id="29699" name="Rectangle 2">
            <a:extLst>
              <a:ext uri="{FF2B5EF4-FFF2-40B4-BE49-F238E27FC236}">
                <a16:creationId xmlns:a16="http://schemas.microsoft.com/office/drawing/2014/main" id="{7A9DE323-73CA-4A06-A79A-046C5C191BD4}"/>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356C0A4C-2F58-4E0B-8660-F6AD7CA633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Century Gothic" panose="020B0502020202020204" pitchFamily="34" charset="0"/>
              </a:rPr>
              <a:t>*Note: Instructor decides how many questions per slide to ask the group/s.</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What is he/she thinking?</a:t>
            </a:r>
          </a:p>
          <a:p>
            <a:pPr eaLnBrk="1" hangingPunct="1">
              <a:lnSpc>
                <a:spcPct val="90000"/>
              </a:lnSpc>
            </a:pPr>
            <a:r>
              <a:rPr lang="en-US" altLang="en-US">
                <a:latin typeface="Century Gothic" panose="020B0502020202020204" pitchFamily="34" charset="0"/>
              </a:rPr>
              <a:t>What is he/she feeling?</a:t>
            </a:r>
          </a:p>
          <a:p>
            <a:pPr eaLnBrk="1" hangingPunct="1">
              <a:lnSpc>
                <a:spcPct val="90000"/>
              </a:lnSpc>
            </a:pPr>
            <a:r>
              <a:rPr lang="en-US" altLang="en-US">
                <a:latin typeface="Century Gothic" panose="020B0502020202020204" pitchFamily="34" charset="0"/>
              </a:rPr>
              <a:t>What is he/she doing (or What will he/she do?)</a:t>
            </a:r>
          </a:p>
          <a:p>
            <a:pPr eaLnBrk="1" hangingPunct="1">
              <a:lnSpc>
                <a:spcPct val="90000"/>
              </a:lnSpc>
            </a:pPr>
            <a:r>
              <a:rPr lang="en-US" altLang="en-US">
                <a:latin typeface="Century Gothic" panose="020B0502020202020204" pitchFamily="34" charset="0"/>
              </a:rPr>
              <a:t>What may he/she do to feel better?</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Point out facial expressions – how are they the same/different.</a:t>
            </a:r>
          </a:p>
          <a:p>
            <a:pPr eaLnBrk="1" hangingPunct="1">
              <a:lnSpc>
                <a:spcPct val="90000"/>
              </a:lnSpc>
            </a:pPr>
            <a:r>
              <a:rPr lang="en-US" altLang="en-US">
                <a:latin typeface="Century Gothic" panose="020B0502020202020204" pitchFamily="34" charset="0"/>
              </a:rPr>
              <a:t>Point out body postures (when applicable).</a:t>
            </a:r>
          </a:p>
          <a:p>
            <a:pPr eaLnBrk="1" hangingPunct="1">
              <a:lnSpc>
                <a:spcPct val="90000"/>
              </a:lnSpc>
            </a:pPr>
            <a:r>
              <a:rPr lang="en-US" altLang="en-US">
                <a:latin typeface="Century Gothic" panose="020B0502020202020204" pitchFamily="34" charset="0"/>
              </a:rPr>
              <a:t>Ask about a time when they have felt this emotion.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160EB57-FBCE-48B7-97F3-C62C4FF3A805}"/>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89310083-1BA1-4630-927C-9CCAF8188A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Century Gothic" panose="020B0502020202020204" pitchFamily="34" charset="0"/>
              </a:rPr>
              <a:t>*Note: Instructor decides how many questions per slide to ask the group/s.</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What is he/she thinking?</a:t>
            </a:r>
          </a:p>
          <a:p>
            <a:pPr eaLnBrk="1" hangingPunct="1">
              <a:lnSpc>
                <a:spcPct val="90000"/>
              </a:lnSpc>
            </a:pPr>
            <a:r>
              <a:rPr lang="en-US" altLang="en-US">
                <a:latin typeface="Century Gothic" panose="020B0502020202020204" pitchFamily="34" charset="0"/>
              </a:rPr>
              <a:t>What is he/she feeling?</a:t>
            </a:r>
          </a:p>
          <a:p>
            <a:pPr eaLnBrk="1" hangingPunct="1">
              <a:lnSpc>
                <a:spcPct val="90000"/>
              </a:lnSpc>
            </a:pPr>
            <a:r>
              <a:rPr lang="en-US" altLang="en-US">
                <a:latin typeface="Century Gothic" panose="020B0502020202020204" pitchFamily="34" charset="0"/>
              </a:rPr>
              <a:t>What is he/she doing (or What will he/she do?)</a:t>
            </a:r>
          </a:p>
          <a:p>
            <a:pPr eaLnBrk="1" hangingPunct="1">
              <a:lnSpc>
                <a:spcPct val="90000"/>
              </a:lnSpc>
            </a:pPr>
            <a:r>
              <a:rPr lang="en-US" altLang="en-US">
                <a:latin typeface="Century Gothic" panose="020B0502020202020204" pitchFamily="34" charset="0"/>
              </a:rPr>
              <a:t>What may he/she do to feel better?</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Point out facial expressions – how are they the same/different.</a:t>
            </a:r>
          </a:p>
          <a:p>
            <a:pPr eaLnBrk="1" hangingPunct="1">
              <a:lnSpc>
                <a:spcPct val="90000"/>
              </a:lnSpc>
            </a:pPr>
            <a:r>
              <a:rPr lang="en-US" altLang="en-US">
                <a:latin typeface="Century Gothic" panose="020B0502020202020204" pitchFamily="34" charset="0"/>
              </a:rPr>
              <a:t>Point out body postures (when applicable).</a:t>
            </a:r>
          </a:p>
          <a:p>
            <a:pPr eaLnBrk="1" hangingPunct="1">
              <a:lnSpc>
                <a:spcPct val="90000"/>
              </a:lnSpc>
            </a:pPr>
            <a:r>
              <a:rPr lang="en-US" altLang="en-US">
                <a:latin typeface="Century Gothic" panose="020B0502020202020204" pitchFamily="34" charset="0"/>
              </a:rPr>
              <a:t>Ask about a time when they have felt this emotion.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9A3CCE3F-C39D-48B5-8D42-3E58B498B6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169DAE64-49DE-4CE1-BE2C-8325B3E927E1}" type="slidenum">
              <a:rPr lang="en-US" altLang="en-US" smtClean="0"/>
              <a:pPr defTabSz="914400">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FD694F4-40A8-435E-887F-6A84F3A88F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76B1A74E-D5CB-46E8-865E-309A4958DBDB}" type="slidenum">
              <a:rPr lang="en-US" altLang="en-US" smtClean="0"/>
              <a:pPr defTabSz="914400">
                <a:spcBef>
                  <a:spcPct val="0"/>
                </a:spcBef>
              </a:pPr>
              <a:t>15</a:t>
            </a:fld>
            <a:endParaRPr lang="en-US" altLang="en-US"/>
          </a:p>
        </p:txBody>
      </p:sp>
      <p:sp>
        <p:nvSpPr>
          <p:cNvPr id="33795" name="Rectangle 2">
            <a:extLst>
              <a:ext uri="{FF2B5EF4-FFF2-40B4-BE49-F238E27FC236}">
                <a16:creationId xmlns:a16="http://schemas.microsoft.com/office/drawing/2014/main" id="{AFD85789-5D5A-4362-953D-21F7937F0F6B}"/>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1B37CBEC-5207-4B40-8F13-2EFD0F6382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Century Gothic" panose="020B0502020202020204" pitchFamily="34" charset="0"/>
              </a:rPr>
              <a:t>*Note: Instructor decides how many questions per slide to ask the group/s.</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What is he/she thinking?</a:t>
            </a:r>
          </a:p>
          <a:p>
            <a:pPr eaLnBrk="1" hangingPunct="1">
              <a:lnSpc>
                <a:spcPct val="90000"/>
              </a:lnSpc>
            </a:pPr>
            <a:r>
              <a:rPr lang="en-US" altLang="en-US">
                <a:latin typeface="Century Gothic" panose="020B0502020202020204" pitchFamily="34" charset="0"/>
              </a:rPr>
              <a:t>What is he/she feeling?</a:t>
            </a:r>
          </a:p>
          <a:p>
            <a:pPr eaLnBrk="1" hangingPunct="1">
              <a:lnSpc>
                <a:spcPct val="90000"/>
              </a:lnSpc>
            </a:pPr>
            <a:r>
              <a:rPr lang="en-US" altLang="en-US">
                <a:latin typeface="Century Gothic" panose="020B0502020202020204" pitchFamily="34" charset="0"/>
              </a:rPr>
              <a:t>What is he/she doing (or What will he/she do?)</a:t>
            </a:r>
          </a:p>
          <a:p>
            <a:pPr eaLnBrk="1" hangingPunct="1">
              <a:lnSpc>
                <a:spcPct val="90000"/>
              </a:lnSpc>
            </a:pPr>
            <a:r>
              <a:rPr lang="en-US" altLang="en-US">
                <a:latin typeface="Century Gothic" panose="020B0502020202020204" pitchFamily="34" charset="0"/>
              </a:rPr>
              <a:t>What may he/she do to feel better?</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Point out facial expressions – how are they the same/different.</a:t>
            </a:r>
          </a:p>
          <a:p>
            <a:pPr eaLnBrk="1" hangingPunct="1">
              <a:lnSpc>
                <a:spcPct val="90000"/>
              </a:lnSpc>
            </a:pPr>
            <a:r>
              <a:rPr lang="en-US" altLang="en-US">
                <a:latin typeface="Century Gothic" panose="020B0502020202020204" pitchFamily="34" charset="0"/>
              </a:rPr>
              <a:t>Point out body postures (when applicable).</a:t>
            </a:r>
          </a:p>
          <a:p>
            <a:pPr eaLnBrk="1" hangingPunct="1">
              <a:lnSpc>
                <a:spcPct val="90000"/>
              </a:lnSpc>
            </a:pPr>
            <a:r>
              <a:rPr lang="en-US" altLang="en-US">
                <a:latin typeface="Century Gothic" panose="020B0502020202020204" pitchFamily="34" charset="0"/>
              </a:rPr>
              <a:t>Ask about a time when they have felt this emotion.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1F625CC-F066-414F-AC0B-64531A250A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5565BF6D-E365-41BD-825B-191C4C169CD7}" type="slidenum">
              <a:rPr lang="en-US" altLang="en-US" smtClean="0"/>
              <a:pPr defTabSz="914400">
                <a:spcBef>
                  <a:spcPct val="0"/>
                </a:spcBef>
              </a:pPr>
              <a:t>16</a:t>
            </a:fld>
            <a:endParaRPr lang="en-US" altLang="en-US"/>
          </a:p>
        </p:txBody>
      </p:sp>
      <p:sp>
        <p:nvSpPr>
          <p:cNvPr id="35843" name="Rectangle 2">
            <a:extLst>
              <a:ext uri="{FF2B5EF4-FFF2-40B4-BE49-F238E27FC236}">
                <a16:creationId xmlns:a16="http://schemas.microsoft.com/office/drawing/2014/main" id="{3D9AB684-1E98-404B-ADA4-7D5A98775CB8}"/>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DBDE544A-B9D7-456A-8B49-CA0FF966EC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Century Gothic" panose="020B0502020202020204" pitchFamily="34" charset="0"/>
              </a:rPr>
              <a:t>*Note: Instructor decides how many questions per slide to ask the group/s.</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What is he/she thinking?</a:t>
            </a:r>
          </a:p>
          <a:p>
            <a:pPr eaLnBrk="1" hangingPunct="1">
              <a:lnSpc>
                <a:spcPct val="90000"/>
              </a:lnSpc>
            </a:pPr>
            <a:r>
              <a:rPr lang="en-US" altLang="en-US">
                <a:latin typeface="Century Gothic" panose="020B0502020202020204" pitchFamily="34" charset="0"/>
              </a:rPr>
              <a:t>What is he/she feeling?</a:t>
            </a:r>
          </a:p>
          <a:p>
            <a:pPr eaLnBrk="1" hangingPunct="1">
              <a:lnSpc>
                <a:spcPct val="90000"/>
              </a:lnSpc>
            </a:pPr>
            <a:r>
              <a:rPr lang="en-US" altLang="en-US">
                <a:latin typeface="Century Gothic" panose="020B0502020202020204" pitchFamily="34" charset="0"/>
              </a:rPr>
              <a:t>What is he/she doing (or What will he/she do?)</a:t>
            </a:r>
          </a:p>
          <a:p>
            <a:pPr eaLnBrk="1" hangingPunct="1">
              <a:lnSpc>
                <a:spcPct val="90000"/>
              </a:lnSpc>
            </a:pPr>
            <a:r>
              <a:rPr lang="en-US" altLang="en-US">
                <a:latin typeface="Century Gothic" panose="020B0502020202020204" pitchFamily="34" charset="0"/>
              </a:rPr>
              <a:t>What may he/she do to feel better?</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Point out facial expressions – how are they the same/different.</a:t>
            </a:r>
          </a:p>
          <a:p>
            <a:pPr eaLnBrk="1" hangingPunct="1">
              <a:lnSpc>
                <a:spcPct val="90000"/>
              </a:lnSpc>
            </a:pPr>
            <a:r>
              <a:rPr lang="en-US" altLang="en-US">
                <a:latin typeface="Century Gothic" panose="020B0502020202020204" pitchFamily="34" charset="0"/>
              </a:rPr>
              <a:t>Point out body postures (when applicable).</a:t>
            </a:r>
          </a:p>
          <a:p>
            <a:pPr eaLnBrk="1" hangingPunct="1">
              <a:lnSpc>
                <a:spcPct val="90000"/>
              </a:lnSpc>
            </a:pPr>
            <a:r>
              <a:rPr lang="en-US" altLang="en-US">
                <a:latin typeface="Century Gothic" panose="020B0502020202020204" pitchFamily="34" charset="0"/>
              </a:rPr>
              <a:t>Ask about a time when they have felt this emotion.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133516A-45ED-4EEC-B1B4-5480112BC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C5B7FF7C-DD9B-47E5-8E81-31736412C887}" type="slidenum">
              <a:rPr lang="en-US" altLang="en-US" smtClean="0"/>
              <a:pPr defTabSz="914400">
                <a:spcBef>
                  <a:spcPct val="0"/>
                </a:spcBef>
              </a:pPr>
              <a:t>17</a:t>
            </a:fld>
            <a:endParaRPr lang="en-US" altLang="en-US"/>
          </a:p>
        </p:txBody>
      </p:sp>
      <p:sp>
        <p:nvSpPr>
          <p:cNvPr id="37891" name="Rectangle 2">
            <a:extLst>
              <a:ext uri="{FF2B5EF4-FFF2-40B4-BE49-F238E27FC236}">
                <a16:creationId xmlns:a16="http://schemas.microsoft.com/office/drawing/2014/main" id="{5E786E92-4223-4101-B3AF-11F7C80E5A3B}"/>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F4BC3538-150C-40C7-AF06-4E3143778B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Use this slide to lead a discussion about how you could make someone else feel better.</a:t>
            </a:r>
          </a:p>
          <a:p>
            <a:pPr eaLnBrk="1" hangingPunct="1"/>
            <a:endParaRPr lang="en-US" altLang="en-US" sz="1400">
              <a:latin typeface="Century Gothic" panose="020B0502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427F830-9AFB-49B7-8F9F-FCD3FD9510CE}"/>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C8A2E4BB-0962-4422-8328-8CD50B0A92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Pass out the “SocialPower” Point cards or magnets.  Remind students to place them somewhere at home so they remember the things they went over today.</a:t>
            </a:r>
          </a:p>
        </p:txBody>
      </p:sp>
      <p:sp>
        <p:nvSpPr>
          <p:cNvPr id="39940" name="Slide Number Placeholder 3">
            <a:extLst>
              <a:ext uri="{FF2B5EF4-FFF2-40B4-BE49-F238E27FC236}">
                <a16:creationId xmlns:a16="http://schemas.microsoft.com/office/drawing/2014/main" id="{3EA5EDE5-9402-4404-B853-AB95DF8B8C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E015B95A-E33C-4951-81AD-8B89E2FAF10F}" type="slidenum">
              <a:rPr lang="en-US" altLang="en-US" smtClean="0"/>
              <a:pPr defTabSz="914400">
                <a:spcBef>
                  <a:spcPct val="0"/>
                </a:spcBef>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C735D4B-D954-43E0-ABED-6D331E06C5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A5557176-7895-4B4A-80A5-D89712F4FD4D}" type="slidenum">
              <a:rPr lang="en-US" altLang="en-US" smtClean="0"/>
              <a:pPr defTabSz="914400">
                <a:spcBef>
                  <a:spcPct val="0"/>
                </a:spcBef>
              </a:pPr>
              <a:t>2</a:t>
            </a:fld>
            <a:endParaRPr lang="en-US" altLang="en-US"/>
          </a:p>
        </p:txBody>
      </p:sp>
      <p:sp>
        <p:nvSpPr>
          <p:cNvPr id="7171" name="Rectangle 2">
            <a:extLst>
              <a:ext uri="{FF2B5EF4-FFF2-40B4-BE49-F238E27FC236}">
                <a16:creationId xmlns:a16="http://schemas.microsoft.com/office/drawing/2014/main" id="{B675CE2B-9131-423E-9D30-996D475E1EB8}"/>
              </a:ext>
            </a:extLst>
          </p:cNvPr>
          <p:cNvSpPr>
            <a:spLocks noRot="1" noChangeArrowheads="1" noTextEdit="1"/>
          </p:cNvSpPr>
          <p:nvPr>
            <p:ph type="sldImg"/>
          </p:nvPr>
        </p:nvSpPr>
        <p:spPr>
          <a:ln/>
        </p:spPr>
      </p:sp>
      <p:sp>
        <p:nvSpPr>
          <p:cNvPr id="7172" name="Rectangle 3">
            <a:extLst>
              <a:ext uri="{FF2B5EF4-FFF2-40B4-BE49-F238E27FC236}">
                <a16:creationId xmlns:a16="http://schemas.microsoft.com/office/drawing/2014/main" id="{A9368BE7-1CA8-4EB5-9299-71F154E728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Name different feelings. What makes you feel that way?</a:t>
            </a:r>
          </a:p>
          <a:p>
            <a:pPr eaLnBrk="1" hangingPunct="1"/>
            <a:r>
              <a:rPr lang="en-US" altLang="en-US" sz="1400">
                <a:latin typeface="Century Gothic" panose="020B0502020202020204" pitchFamily="34" charset="0"/>
              </a:rPr>
              <a:t>Explain that actions are something you can do or things that happen to you or someone else.</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Do Feelings Match Up worksheet:</a:t>
            </a:r>
          </a:p>
          <a:p>
            <a:pPr eaLnBrk="1" hangingPunct="1"/>
            <a:r>
              <a:rPr lang="en-US" altLang="en-US" sz="1400">
                <a:latin typeface="Century Gothic" panose="020B0502020202020204" pitchFamily="34" charset="0"/>
              </a:rPr>
              <a:t>Match feelings words to feelings smiley faces to photos of feelings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A570ADA-9CD1-4AAE-B891-CB6E44A8A5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E8669910-5EBC-4E68-B2A4-9F0AFFE4A9BF}" type="slidenum">
              <a:rPr lang="en-US" altLang="en-US" smtClean="0"/>
              <a:pPr defTabSz="914400">
                <a:spcBef>
                  <a:spcPct val="0"/>
                </a:spcBef>
              </a:pPr>
              <a:t>3</a:t>
            </a:fld>
            <a:endParaRPr lang="en-US" altLang="en-US"/>
          </a:p>
        </p:txBody>
      </p:sp>
      <p:sp>
        <p:nvSpPr>
          <p:cNvPr id="9219" name="Rectangle 2">
            <a:extLst>
              <a:ext uri="{FF2B5EF4-FFF2-40B4-BE49-F238E27FC236}">
                <a16:creationId xmlns:a16="http://schemas.microsoft.com/office/drawing/2014/main" id="{1ADCAA99-39FF-400E-8C77-F5E0877038D9}"/>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9964ACA5-AC47-4191-A188-3EB6AD0DDD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a:latin typeface="Century Gothic" panose="020B0502020202020204" pitchFamily="34" charset="0"/>
              </a:rPr>
              <a:t>Slides 3- 7 show the different emotions.</a:t>
            </a:r>
          </a:p>
          <a:p>
            <a:pPr eaLnBrk="1" hangingPunct="1">
              <a:lnSpc>
                <a:spcPct val="90000"/>
              </a:lnSpc>
            </a:pPr>
            <a:r>
              <a:rPr lang="en-US" altLang="en-US" sz="1400">
                <a:latin typeface="Century Gothic" panose="020B0502020202020204" pitchFamily="34" charset="0"/>
              </a:rPr>
              <a:t>Have the students look at the slides to figure out what are the emotions shown.</a:t>
            </a:r>
          </a:p>
          <a:p>
            <a:pPr eaLnBrk="1" hangingPunct="1">
              <a:lnSpc>
                <a:spcPct val="90000"/>
              </a:lnSpc>
            </a:pPr>
            <a:r>
              <a:rPr lang="en-US" altLang="en-US" sz="1400">
                <a:latin typeface="Century Gothic" panose="020B0502020202020204" pitchFamily="34" charset="0"/>
              </a:rPr>
              <a:t>Ask the students:</a:t>
            </a:r>
          </a:p>
          <a:p>
            <a:pPr eaLnBrk="1" hangingPunct="1">
              <a:lnSpc>
                <a:spcPct val="90000"/>
              </a:lnSpc>
            </a:pPr>
            <a:r>
              <a:rPr lang="en-US" altLang="en-US" sz="1400">
                <a:latin typeface="Century Gothic" panose="020B0502020202020204" pitchFamily="34" charset="0"/>
              </a:rPr>
              <a:t>What do they see - What does his/her body look like? What does/his her face look like?</a:t>
            </a:r>
          </a:p>
          <a:p>
            <a:pPr eaLnBrk="1" hangingPunct="1">
              <a:lnSpc>
                <a:spcPct val="90000"/>
              </a:lnSpc>
            </a:pPr>
            <a:r>
              <a:rPr lang="en-US" altLang="en-US" sz="1400">
                <a:latin typeface="Century Gothic" panose="020B0502020202020204" pitchFamily="34" charset="0"/>
              </a:rPr>
              <a:t>What are they seeing that helps them know the feeling he/she feels?</a:t>
            </a:r>
          </a:p>
          <a:p>
            <a:pPr eaLnBrk="1" hangingPunct="1">
              <a:lnSpc>
                <a:spcPct val="90000"/>
              </a:lnSpc>
            </a:pPr>
            <a:r>
              <a:rPr lang="en-US" altLang="en-US" sz="1400">
                <a:latin typeface="Century Gothic" panose="020B0502020202020204" pitchFamily="34" charset="0"/>
              </a:rPr>
              <a:t> </a:t>
            </a:r>
          </a:p>
          <a:p>
            <a:pPr eaLnBrk="1" hangingPunct="1">
              <a:lnSpc>
                <a:spcPct val="90000"/>
              </a:lnSpc>
            </a:pPr>
            <a:r>
              <a:rPr lang="en-US" altLang="en-US" sz="1400">
                <a:latin typeface="Century Gothic" panose="020B0502020202020204" pitchFamily="34" charset="0"/>
              </a:rPr>
              <a:t>*Note:  Instructor decides how many of these slides and which questions to discuss.  There are a total of 5: #3-7.</a:t>
            </a:r>
          </a:p>
          <a:p>
            <a:pPr eaLnBrk="1" hangingPunct="1">
              <a:lnSpc>
                <a:spcPct val="90000"/>
              </a:lnSpc>
            </a:pPr>
            <a:endParaRPr lang="en-US" altLang="en-US" sz="1400">
              <a:latin typeface="Century Gothic" panose="020B0502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3A72136-7BB0-499A-A974-756B43A22C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6380D7B6-15E9-4980-90CB-1ED1E6CD3268}" type="slidenum">
              <a:rPr lang="en-US" altLang="en-US" smtClean="0"/>
              <a:pPr defTabSz="914400">
                <a:spcBef>
                  <a:spcPct val="0"/>
                </a:spcBef>
              </a:pPr>
              <a:t>4</a:t>
            </a:fld>
            <a:endParaRPr lang="en-US" altLang="en-US"/>
          </a:p>
        </p:txBody>
      </p:sp>
      <p:sp>
        <p:nvSpPr>
          <p:cNvPr id="11267" name="Rectangle 2">
            <a:extLst>
              <a:ext uri="{FF2B5EF4-FFF2-40B4-BE49-F238E27FC236}">
                <a16:creationId xmlns:a16="http://schemas.microsoft.com/office/drawing/2014/main" id="{9A1FE5A0-8774-4750-BBD6-5BB823A0EB11}"/>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DEDC140D-BD77-4782-840D-274171A799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a:latin typeface="Century Gothic" panose="020B0502020202020204" pitchFamily="34" charset="0"/>
              </a:rPr>
              <a:t>Slides 3- 7 show the different emotions.</a:t>
            </a:r>
          </a:p>
          <a:p>
            <a:pPr eaLnBrk="1" hangingPunct="1">
              <a:lnSpc>
                <a:spcPct val="90000"/>
              </a:lnSpc>
            </a:pPr>
            <a:r>
              <a:rPr lang="en-US" altLang="en-US" sz="1400">
                <a:latin typeface="Century Gothic" panose="020B0502020202020204" pitchFamily="34" charset="0"/>
              </a:rPr>
              <a:t>Have the students look at the slides to figure out what are the emotions shown.</a:t>
            </a:r>
          </a:p>
          <a:p>
            <a:pPr eaLnBrk="1" hangingPunct="1">
              <a:lnSpc>
                <a:spcPct val="90000"/>
              </a:lnSpc>
            </a:pPr>
            <a:r>
              <a:rPr lang="en-US" altLang="en-US" sz="1400">
                <a:latin typeface="Century Gothic" panose="020B0502020202020204" pitchFamily="34" charset="0"/>
              </a:rPr>
              <a:t>Ask the students:</a:t>
            </a:r>
          </a:p>
          <a:p>
            <a:pPr eaLnBrk="1" hangingPunct="1">
              <a:lnSpc>
                <a:spcPct val="90000"/>
              </a:lnSpc>
            </a:pPr>
            <a:r>
              <a:rPr lang="en-US" altLang="en-US" sz="1400">
                <a:latin typeface="Century Gothic" panose="020B0502020202020204" pitchFamily="34" charset="0"/>
              </a:rPr>
              <a:t>What do they see - What does his/her body look like? What does/his her face look like?</a:t>
            </a:r>
          </a:p>
          <a:p>
            <a:pPr eaLnBrk="1" hangingPunct="1">
              <a:lnSpc>
                <a:spcPct val="90000"/>
              </a:lnSpc>
            </a:pPr>
            <a:r>
              <a:rPr lang="en-US" altLang="en-US" sz="1400">
                <a:latin typeface="Century Gothic" panose="020B0502020202020204" pitchFamily="34" charset="0"/>
              </a:rPr>
              <a:t>What are they seeing that helps them know the feeling he/she feels?</a:t>
            </a:r>
          </a:p>
          <a:p>
            <a:pPr eaLnBrk="1" hangingPunct="1">
              <a:lnSpc>
                <a:spcPct val="90000"/>
              </a:lnSpc>
            </a:pPr>
            <a:r>
              <a:rPr lang="en-US" altLang="en-US" sz="1400">
                <a:latin typeface="Century Gothic" panose="020B0502020202020204" pitchFamily="34" charset="0"/>
              </a:rPr>
              <a:t> </a:t>
            </a:r>
          </a:p>
          <a:p>
            <a:pPr eaLnBrk="1" hangingPunct="1">
              <a:lnSpc>
                <a:spcPct val="90000"/>
              </a:lnSpc>
            </a:pPr>
            <a:r>
              <a:rPr lang="en-US" altLang="en-US" sz="1400">
                <a:latin typeface="Century Gothic" panose="020B0502020202020204" pitchFamily="34" charset="0"/>
              </a:rPr>
              <a:t>*Note:  Instructor decides how many of these slides and which questions to discuss.  There are a total of 5: #3-7.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15C4D79-5B4A-4A2F-806F-5085BF10CD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C773B3C6-553C-499C-849F-B63EA9B2A435}" type="slidenum">
              <a:rPr lang="en-US" altLang="en-US" smtClean="0"/>
              <a:pPr defTabSz="914400">
                <a:spcBef>
                  <a:spcPct val="0"/>
                </a:spcBef>
              </a:pPr>
              <a:t>5</a:t>
            </a:fld>
            <a:endParaRPr lang="en-US" altLang="en-US"/>
          </a:p>
        </p:txBody>
      </p:sp>
      <p:sp>
        <p:nvSpPr>
          <p:cNvPr id="13315" name="Rectangle 2">
            <a:extLst>
              <a:ext uri="{FF2B5EF4-FFF2-40B4-BE49-F238E27FC236}">
                <a16:creationId xmlns:a16="http://schemas.microsoft.com/office/drawing/2014/main" id="{3076CB34-CE46-4E8E-A326-067EB1A057C5}"/>
              </a:ext>
            </a:extLst>
          </p:cNvPr>
          <p:cNvSpPr>
            <a:spLocks noRot="1" noChangeArrowheads="1" noTextEdit="1"/>
          </p:cNvSpPr>
          <p:nvPr>
            <p:ph type="sldImg"/>
          </p:nvPr>
        </p:nvSpPr>
        <p:spPr>
          <a:xfrm>
            <a:off x="1144588" y="609600"/>
            <a:ext cx="4570412" cy="3429000"/>
          </a:xfrm>
          <a:ln/>
        </p:spPr>
      </p:sp>
      <p:sp>
        <p:nvSpPr>
          <p:cNvPr id="13316" name="Rectangle 3">
            <a:extLst>
              <a:ext uri="{FF2B5EF4-FFF2-40B4-BE49-F238E27FC236}">
                <a16:creationId xmlns:a16="http://schemas.microsoft.com/office/drawing/2014/main" id="{6171571C-5AC9-4E78-8E9F-69FFCA9152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a:latin typeface="Century Gothic" panose="020B0502020202020204" pitchFamily="34" charset="0"/>
              </a:rPr>
              <a:t>Slides 3- 7 show the different emotions.</a:t>
            </a:r>
          </a:p>
          <a:p>
            <a:pPr eaLnBrk="1" hangingPunct="1">
              <a:lnSpc>
                <a:spcPct val="90000"/>
              </a:lnSpc>
            </a:pPr>
            <a:r>
              <a:rPr lang="en-US" altLang="en-US" sz="1400">
                <a:latin typeface="Century Gothic" panose="020B0502020202020204" pitchFamily="34" charset="0"/>
              </a:rPr>
              <a:t>Have the students look at the slides to figure out what are the emotions shown.</a:t>
            </a:r>
          </a:p>
          <a:p>
            <a:pPr eaLnBrk="1" hangingPunct="1">
              <a:lnSpc>
                <a:spcPct val="90000"/>
              </a:lnSpc>
            </a:pPr>
            <a:r>
              <a:rPr lang="en-US" altLang="en-US" sz="1400">
                <a:latin typeface="Century Gothic" panose="020B0502020202020204" pitchFamily="34" charset="0"/>
              </a:rPr>
              <a:t>Ask the students:</a:t>
            </a:r>
          </a:p>
          <a:p>
            <a:pPr eaLnBrk="1" hangingPunct="1">
              <a:lnSpc>
                <a:spcPct val="90000"/>
              </a:lnSpc>
            </a:pPr>
            <a:r>
              <a:rPr lang="en-US" altLang="en-US" sz="1400">
                <a:latin typeface="Century Gothic" panose="020B0502020202020204" pitchFamily="34" charset="0"/>
              </a:rPr>
              <a:t>What do they see - What does his/her body look like? What does/his her face look like?</a:t>
            </a:r>
          </a:p>
          <a:p>
            <a:pPr eaLnBrk="1" hangingPunct="1">
              <a:lnSpc>
                <a:spcPct val="90000"/>
              </a:lnSpc>
            </a:pPr>
            <a:r>
              <a:rPr lang="en-US" altLang="en-US" sz="1400">
                <a:latin typeface="Century Gothic" panose="020B0502020202020204" pitchFamily="34" charset="0"/>
              </a:rPr>
              <a:t>What are they seeing that helps them know the feeling he/she feels?</a:t>
            </a:r>
          </a:p>
          <a:p>
            <a:pPr eaLnBrk="1" hangingPunct="1">
              <a:lnSpc>
                <a:spcPct val="90000"/>
              </a:lnSpc>
            </a:pPr>
            <a:r>
              <a:rPr lang="en-US" altLang="en-US" sz="1400">
                <a:latin typeface="Century Gothic" panose="020B0502020202020204" pitchFamily="34" charset="0"/>
              </a:rPr>
              <a:t> </a:t>
            </a:r>
          </a:p>
          <a:p>
            <a:pPr eaLnBrk="1" hangingPunct="1">
              <a:lnSpc>
                <a:spcPct val="90000"/>
              </a:lnSpc>
            </a:pPr>
            <a:r>
              <a:rPr lang="en-US" altLang="en-US" sz="1400">
                <a:latin typeface="Century Gothic" panose="020B0502020202020204" pitchFamily="34" charset="0"/>
              </a:rPr>
              <a:t>*Note:  Instructor decides how many of these slides and which questions to discuss.  There are a total of 5: #3-7.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38EF0DA-B8ED-4850-8B3C-4AEC9A00BC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5CC4666D-1D5D-438A-8182-CCFE7C6CFEF4}" type="slidenum">
              <a:rPr lang="en-US" altLang="en-US" smtClean="0"/>
              <a:pPr defTabSz="914400">
                <a:spcBef>
                  <a:spcPct val="0"/>
                </a:spcBef>
              </a:pPr>
              <a:t>6</a:t>
            </a:fld>
            <a:endParaRPr lang="en-US" altLang="en-US"/>
          </a:p>
        </p:txBody>
      </p:sp>
      <p:sp>
        <p:nvSpPr>
          <p:cNvPr id="15363" name="Rectangle 2">
            <a:extLst>
              <a:ext uri="{FF2B5EF4-FFF2-40B4-BE49-F238E27FC236}">
                <a16:creationId xmlns:a16="http://schemas.microsoft.com/office/drawing/2014/main" id="{F0E66754-1B31-4E97-AD2A-F0D837A7344C}"/>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682CFCEA-CE81-46FB-BA70-08C3ABFB96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a:latin typeface="Century Gothic" panose="020B0502020202020204" pitchFamily="34" charset="0"/>
              </a:rPr>
              <a:t>Slides 3- 7 show the different emotions.</a:t>
            </a:r>
          </a:p>
          <a:p>
            <a:pPr eaLnBrk="1" hangingPunct="1">
              <a:lnSpc>
                <a:spcPct val="90000"/>
              </a:lnSpc>
            </a:pPr>
            <a:r>
              <a:rPr lang="en-US" altLang="en-US" sz="1400">
                <a:latin typeface="Century Gothic" panose="020B0502020202020204" pitchFamily="34" charset="0"/>
              </a:rPr>
              <a:t>Have the students look at the slides to figure out what are the emotions shown.</a:t>
            </a:r>
          </a:p>
          <a:p>
            <a:pPr eaLnBrk="1" hangingPunct="1">
              <a:lnSpc>
                <a:spcPct val="90000"/>
              </a:lnSpc>
            </a:pPr>
            <a:r>
              <a:rPr lang="en-US" altLang="en-US" sz="1400">
                <a:latin typeface="Century Gothic" panose="020B0502020202020204" pitchFamily="34" charset="0"/>
              </a:rPr>
              <a:t>Ask the students:</a:t>
            </a:r>
          </a:p>
          <a:p>
            <a:pPr eaLnBrk="1" hangingPunct="1">
              <a:lnSpc>
                <a:spcPct val="90000"/>
              </a:lnSpc>
            </a:pPr>
            <a:r>
              <a:rPr lang="en-US" altLang="en-US" sz="1400">
                <a:latin typeface="Century Gothic" panose="020B0502020202020204" pitchFamily="34" charset="0"/>
              </a:rPr>
              <a:t>What do they see - What does his/her body look like? What does/his her face look like?</a:t>
            </a:r>
          </a:p>
          <a:p>
            <a:pPr eaLnBrk="1" hangingPunct="1">
              <a:lnSpc>
                <a:spcPct val="90000"/>
              </a:lnSpc>
            </a:pPr>
            <a:r>
              <a:rPr lang="en-US" altLang="en-US" sz="1400">
                <a:latin typeface="Century Gothic" panose="020B0502020202020204" pitchFamily="34" charset="0"/>
              </a:rPr>
              <a:t>What are they seeing that helps them know the feeling he/she feels?</a:t>
            </a:r>
          </a:p>
          <a:p>
            <a:pPr eaLnBrk="1" hangingPunct="1">
              <a:lnSpc>
                <a:spcPct val="90000"/>
              </a:lnSpc>
            </a:pPr>
            <a:r>
              <a:rPr lang="en-US" altLang="en-US" sz="1400">
                <a:latin typeface="Century Gothic" panose="020B0502020202020204" pitchFamily="34" charset="0"/>
              </a:rPr>
              <a:t> </a:t>
            </a:r>
          </a:p>
          <a:p>
            <a:pPr eaLnBrk="1" hangingPunct="1">
              <a:lnSpc>
                <a:spcPct val="90000"/>
              </a:lnSpc>
            </a:pPr>
            <a:r>
              <a:rPr lang="en-US" altLang="en-US" sz="1400">
                <a:latin typeface="Century Gothic" panose="020B0502020202020204" pitchFamily="34" charset="0"/>
              </a:rPr>
              <a:t>*Note:  Instructor decides how many of these slides and which questions to discuss.  There are a total of 5: #3-7.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93D51AE-7198-4823-8CA5-ED1A001681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90F86DE5-BFA1-4CB8-82B4-7550467BF643}" type="slidenum">
              <a:rPr lang="en-US" altLang="en-US" smtClean="0"/>
              <a:pPr defTabSz="914400">
                <a:spcBef>
                  <a:spcPct val="0"/>
                </a:spcBef>
              </a:pPr>
              <a:t>7</a:t>
            </a:fld>
            <a:endParaRPr lang="en-US" altLang="en-US"/>
          </a:p>
        </p:txBody>
      </p:sp>
      <p:sp>
        <p:nvSpPr>
          <p:cNvPr id="17411" name="Rectangle 2">
            <a:extLst>
              <a:ext uri="{FF2B5EF4-FFF2-40B4-BE49-F238E27FC236}">
                <a16:creationId xmlns:a16="http://schemas.microsoft.com/office/drawing/2014/main" id="{9C8A33BD-9E69-4C9A-8AF8-17239BA3DFB3}"/>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6B04A77F-D451-4036-8ECF-4D4C616172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a:latin typeface="Century Gothic" panose="020B0502020202020204" pitchFamily="34" charset="0"/>
              </a:rPr>
              <a:t>Slides 3- 7 show the different emotions.</a:t>
            </a:r>
          </a:p>
          <a:p>
            <a:pPr eaLnBrk="1" hangingPunct="1">
              <a:lnSpc>
                <a:spcPct val="90000"/>
              </a:lnSpc>
            </a:pPr>
            <a:r>
              <a:rPr lang="en-US" altLang="en-US" sz="1400">
                <a:latin typeface="Century Gothic" panose="020B0502020202020204" pitchFamily="34" charset="0"/>
              </a:rPr>
              <a:t>Have the students look at the slides to figure out what are the emotions shown.</a:t>
            </a:r>
          </a:p>
          <a:p>
            <a:pPr eaLnBrk="1" hangingPunct="1">
              <a:lnSpc>
                <a:spcPct val="90000"/>
              </a:lnSpc>
            </a:pPr>
            <a:r>
              <a:rPr lang="en-US" altLang="en-US" sz="1400">
                <a:latin typeface="Century Gothic" panose="020B0502020202020204" pitchFamily="34" charset="0"/>
              </a:rPr>
              <a:t>Ask the students:</a:t>
            </a:r>
          </a:p>
          <a:p>
            <a:pPr eaLnBrk="1" hangingPunct="1">
              <a:lnSpc>
                <a:spcPct val="90000"/>
              </a:lnSpc>
            </a:pPr>
            <a:r>
              <a:rPr lang="en-US" altLang="en-US" sz="1400">
                <a:latin typeface="Century Gothic" panose="020B0502020202020204" pitchFamily="34" charset="0"/>
              </a:rPr>
              <a:t>What do they see - What does his/her body look like? What does/his her face look like?</a:t>
            </a:r>
          </a:p>
          <a:p>
            <a:pPr eaLnBrk="1" hangingPunct="1">
              <a:lnSpc>
                <a:spcPct val="90000"/>
              </a:lnSpc>
            </a:pPr>
            <a:r>
              <a:rPr lang="en-US" altLang="en-US" sz="1400">
                <a:latin typeface="Century Gothic" panose="020B0502020202020204" pitchFamily="34" charset="0"/>
              </a:rPr>
              <a:t>What are they seeing that helps them know the feeling he/she feels?</a:t>
            </a:r>
          </a:p>
          <a:p>
            <a:pPr eaLnBrk="1" hangingPunct="1">
              <a:lnSpc>
                <a:spcPct val="90000"/>
              </a:lnSpc>
            </a:pPr>
            <a:r>
              <a:rPr lang="en-US" altLang="en-US" sz="1400">
                <a:latin typeface="Century Gothic" panose="020B0502020202020204" pitchFamily="34" charset="0"/>
              </a:rPr>
              <a:t> </a:t>
            </a:r>
          </a:p>
          <a:p>
            <a:pPr eaLnBrk="1" hangingPunct="1">
              <a:lnSpc>
                <a:spcPct val="90000"/>
              </a:lnSpc>
            </a:pPr>
            <a:r>
              <a:rPr lang="en-US" altLang="en-US" sz="1400">
                <a:latin typeface="Century Gothic" panose="020B0502020202020204" pitchFamily="34" charset="0"/>
              </a:rPr>
              <a:t>*Note:  Instructor decides how many of these slides and which questions to discuss.  There are a total of 5: #3-7.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B6DE515-D46A-4496-B1BF-5DB758ED57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AB67546A-D5D1-468F-95D4-7341F342A290}" type="slidenum">
              <a:rPr lang="en-US" altLang="en-US" smtClean="0"/>
              <a:pPr defTabSz="914400">
                <a:spcBef>
                  <a:spcPct val="0"/>
                </a:spcBef>
              </a:pPr>
              <a:t>8</a:t>
            </a:fld>
            <a:endParaRPr lang="en-US" altLang="en-US"/>
          </a:p>
        </p:txBody>
      </p:sp>
      <p:sp>
        <p:nvSpPr>
          <p:cNvPr id="19459" name="Rectangle 2">
            <a:extLst>
              <a:ext uri="{FF2B5EF4-FFF2-40B4-BE49-F238E27FC236}">
                <a16:creationId xmlns:a16="http://schemas.microsoft.com/office/drawing/2014/main" id="{53EC7F8F-12C8-4801-97C3-6F9A0AA8DCFF}"/>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867D3A44-8048-4435-8B42-A45125F2BD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Use to talk about what makes feelings happen?</a:t>
            </a:r>
          </a:p>
          <a:p>
            <a:pPr eaLnBrk="1" hangingPunct="1"/>
            <a:endParaRPr lang="en-US" altLang="en-US" sz="1400">
              <a:latin typeface="Century Gothic" panose="020B0502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C729004-BA21-4D56-92C2-55AFC768C1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7CA1520E-2A52-423E-8243-C385581CDF1B}" type="slidenum">
              <a:rPr lang="en-US" altLang="en-US" smtClean="0"/>
              <a:pPr defTabSz="914400">
                <a:spcBef>
                  <a:spcPct val="0"/>
                </a:spcBef>
              </a:pPr>
              <a:t>9</a:t>
            </a:fld>
            <a:endParaRPr lang="en-US" altLang="en-US"/>
          </a:p>
        </p:txBody>
      </p:sp>
      <p:sp>
        <p:nvSpPr>
          <p:cNvPr id="21507" name="Rectangle 2">
            <a:extLst>
              <a:ext uri="{FF2B5EF4-FFF2-40B4-BE49-F238E27FC236}">
                <a16:creationId xmlns:a16="http://schemas.microsoft.com/office/drawing/2014/main" id="{B8184B39-F520-428C-AD8D-ADB7AE7C04F6}"/>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919C7130-AD3F-4BD9-9147-25840D56A1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Point out that doing things you like make you feel happy.</a:t>
            </a:r>
          </a:p>
          <a:p>
            <a:pPr eaLnBrk="1" hangingPunct="1"/>
            <a:endParaRPr lang="en-US" altLang="en-US" sz="1400">
              <a:latin typeface="Century Gothic" panose="020B0502020202020204" pitchFamily="34" charset="0"/>
            </a:endParaRPr>
          </a:p>
          <a:p>
            <a:pPr eaLnBrk="1" hangingPunct="1"/>
            <a:endParaRPr lang="en-US" altLang="en-US" sz="1400">
              <a:latin typeface="Century Gothic" panose="020B0502020202020204" pitchFamily="34" charset="0"/>
            </a:endParaRPr>
          </a:p>
          <a:p>
            <a:pPr eaLnBrk="1" hangingPunct="1"/>
            <a:endParaRPr lang="en-US" altLang="en-US" sz="1400">
              <a:latin typeface="Century Gothic" panose="020B0502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6185618-F7E0-495F-8534-99A5981EC0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20B4E8-0A75-473D-9257-3C9818F120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CB9361-D83C-4531-A56C-B6C2702C524B}"/>
              </a:ext>
            </a:extLst>
          </p:cNvPr>
          <p:cNvSpPr>
            <a:spLocks noGrp="1" noChangeArrowheads="1"/>
          </p:cNvSpPr>
          <p:nvPr>
            <p:ph type="sldNum" sz="quarter" idx="12"/>
          </p:nvPr>
        </p:nvSpPr>
        <p:spPr>
          <a:ln/>
        </p:spPr>
        <p:txBody>
          <a:bodyPr/>
          <a:lstStyle>
            <a:lvl1pPr>
              <a:defRPr/>
            </a:lvl1pPr>
          </a:lstStyle>
          <a:p>
            <a:pPr>
              <a:defRPr/>
            </a:pPr>
            <a:fld id="{92F46A50-54CB-4FA5-A593-09BA4EF74AF3}" type="slidenum">
              <a:rPr lang="en-US" altLang="en-US"/>
              <a:pPr>
                <a:defRPr/>
              </a:pPr>
              <a:t>‹#›</a:t>
            </a:fld>
            <a:endParaRPr lang="en-US" altLang="en-US"/>
          </a:p>
        </p:txBody>
      </p:sp>
    </p:spTree>
    <p:extLst>
      <p:ext uri="{BB962C8B-B14F-4D97-AF65-F5344CB8AC3E}">
        <p14:creationId xmlns:p14="http://schemas.microsoft.com/office/powerpoint/2010/main" val="3655161195"/>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D098A8-527E-4DD1-BF72-CBC28A794C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038684-666F-42B3-AA96-B101E7A7FA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57B7E7-3FEC-4CDE-A027-0AA157563611}"/>
              </a:ext>
            </a:extLst>
          </p:cNvPr>
          <p:cNvSpPr>
            <a:spLocks noGrp="1" noChangeArrowheads="1"/>
          </p:cNvSpPr>
          <p:nvPr>
            <p:ph type="sldNum" sz="quarter" idx="12"/>
          </p:nvPr>
        </p:nvSpPr>
        <p:spPr>
          <a:ln/>
        </p:spPr>
        <p:txBody>
          <a:bodyPr/>
          <a:lstStyle>
            <a:lvl1pPr>
              <a:defRPr/>
            </a:lvl1pPr>
          </a:lstStyle>
          <a:p>
            <a:pPr>
              <a:defRPr/>
            </a:pPr>
            <a:fld id="{19EA468F-51E4-46C5-954A-EC10B33A1FB8}" type="slidenum">
              <a:rPr lang="en-US" altLang="en-US"/>
              <a:pPr>
                <a:defRPr/>
              </a:pPr>
              <a:t>‹#›</a:t>
            </a:fld>
            <a:endParaRPr lang="en-US" altLang="en-US"/>
          </a:p>
        </p:txBody>
      </p:sp>
    </p:spTree>
    <p:extLst>
      <p:ext uri="{BB962C8B-B14F-4D97-AF65-F5344CB8AC3E}">
        <p14:creationId xmlns:p14="http://schemas.microsoft.com/office/powerpoint/2010/main" val="127865799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CAA5E2-92BB-4E5E-8DBF-3FB05AA103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00C9455-846C-415E-B02F-D5CEA7C9CA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E59308-EFCC-41BB-A9A7-1CA033E311B1}"/>
              </a:ext>
            </a:extLst>
          </p:cNvPr>
          <p:cNvSpPr>
            <a:spLocks noGrp="1" noChangeArrowheads="1"/>
          </p:cNvSpPr>
          <p:nvPr>
            <p:ph type="sldNum" sz="quarter" idx="12"/>
          </p:nvPr>
        </p:nvSpPr>
        <p:spPr>
          <a:ln/>
        </p:spPr>
        <p:txBody>
          <a:bodyPr/>
          <a:lstStyle>
            <a:lvl1pPr>
              <a:defRPr/>
            </a:lvl1pPr>
          </a:lstStyle>
          <a:p>
            <a:pPr>
              <a:defRPr/>
            </a:pPr>
            <a:fld id="{E24BA737-72E6-44A0-8C40-CA11AC0F5531}" type="slidenum">
              <a:rPr lang="en-US" altLang="en-US"/>
              <a:pPr>
                <a:defRPr/>
              </a:pPr>
              <a:t>‹#›</a:t>
            </a:fld>
            <a:endParaRPr lang="en-US" altLang="en-US"/>
          </a:p>
        </p:txBody>
      </p:sp>
    </p:spTree>
    <p:extLst>
      <p:ext uri="{BB962C8B-B14F-4D97-AF65-F5344CB8AC3E}">
        <p14:creationId xmlns:p14="http://schemas.microsoft.com/office/powerpoint/2010/main" val="296002462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67EC10-64AE-493D-A026-20276B39E6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939884-34D1-443A-9E29-F4289243E4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691963-72B1-4952-A3C7-CFCEA71320AF}"/>
              </a:ext>
            </a:extLst>
          </p:cNvPr>
          <p:cNvSpPr>
            <a:spLocks noGrp="1" noChangeArrowheads="1"/>
          </p:cNvSpPr>
          <p:nvPr>
            <p:ph type="sldNum" sz="quarter" idx="12"/>
          </p:nvPr>
        </p:nvSpPr>
        <p:spPr>
          <a:ln/>
        </p:spPr>
        <p:txBody>
          <a:bodyPr/>
          <a:lstStyle>
            <a:lvl1pPr>
              <a:defRPr/>
            </a:lvl1pPr>
          </a:lstStyle>
          <a:p>
            <a:pPr>
              <a:defRPr/>
            </a:pPr>
            <a:fld id="{72E588CA-2D04-401A-9F41-23BA65A6091D}" type="slidenum">
              <a:rPr lang="en-US" altLang="en-US"/>
              <a:pPr>
                <a:defRPr/>
              </a:pPr>
              <a:t>‹#›</a:t>
            </a:fld>
            <a:endParaRPr lang="en-US" altLang="en-US"/>
          </a:p>
        </p:txBody>
      </p:sp>
    </p:spTree>
    <p:extLst>
      <p:ext uri="{BB962C8B-B14F-4D97-AF65-F5344CB8AC3E}">
        <p14:creationId xmlns:p14="http://schemas.microsoft.com/office/powerpoint/2010/main" val="241095446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14FE9D0-6DD8-42E8-AC79-75DB4B42D8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1AA0D9-60E5-49B7-977D-199321D9BC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81DAFA-81C8-45A1-809C-C2CD32218F6A}"/>
              </a:ext>
            </a:extLst>
          </p:cNvPr>
          <p:cNvSpPr>
            <a:spLocks noGrp="1" noChangeArrowheads="1"/>
          </p:cNvSpPr>
          <p:nvPr>
            <p:ph type="sldNum" sz="quarter" idx="12"/>
          </p:nvPr>
        </p:nvSpPr>
        <p:spPr>
          <a:ln/>
        </p:spPr>
        <p:txBody>
          <a:bodyPr/>
          <a:lstStyle>
            <a:lvl1pPr>
              <a:defRPr/>
            </a:lvl1pPr>
          </a:lstStyle>
          <a:p>
            <a:pPr>
              <a:defRPr/>
            </a:pPr>
            <a:fld id="{454A5E66-2A91-4985-929D-B4D44983A89A}" type="slidenum">
              <a:rPr lang="en-US" altLang="en-US"/>
              <a:pPr>
                <a:defRPr/>
              </a:pPr>
              <a:t>‹#›</a:t>
            </a:fld>
            <a:endParaRPr lang="en-US" altLang="en-US"/>
          </a:p>
        </p:txBody>
      </p:sp>
    </p:spTree>
    <p:extLst>
      <p:ext uri="{BB962C8B-B14F-4D97-AF65-F5344CB8AC3E}">
        <p14:creationId xmlns:p14="http://schemas.microsoft.com/office/powerpoint/2010/main" val="199480707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CA9C629-43F6-4991-AC2F-DE701CA44D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1DE05F-81CE-49AC-8629-B67CB89AD5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E52C1B-17BC-4259-B273-85B707E56BA2}"/>
              </a:ext>
            </a:extLst>
          </p:cNvPr>
          <p:cNvSpPr>
            <a:spLocks noGrp="1" noChangeArrowheads="1"/>
          </p:cNvSpPr>
          <p:nvPr>
            <p:ph type="sldNum" sz="quarter" idx="12"/>
          </p:nvPr>
        </p:nvSpPr>
        <p:spPr>
          <a:ln/>
        </p:spPr>
        <p:txBody>
          <a:bodyPr/>
          <a:lstStyle>
            <a:lvl1pPr>
              <a:defRPr/>
            </a:lvl1pPr>
          </a:lstStyle>
          <a:p>
            <a:pPr>
              <a:defRPr/>
            </a:pPr>
            <a:fld id="{E97555F6-7E77-4FA3-9CF8-E7C08BDD48EB}" type="slidenum">
              <a:rPr lang="en-US" altLang="en-US"/>
              <a:pPr>
                <a:defRPr/>
              </a:pPr>
              <a:t>‹#›</a:t>
            </a:fld>
            <a:endParaRPr lang="en-US" altLang="en-US"/>
          </a:p>
        </p:txBody>
      </p:sp>
    </p:spTree>
    <p:extLst>
      <p:ext uri="{BB962C8B-B14F-4D97-AF65-F5344CB8AC3E}">
        <p14:creationId xmlns:p14="http://schemas.microsoft.com/office/powerpoint/2010/main" val="19137931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7E8CDE5-8166-41F2-BEC6-91AB60F95E5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EDD08AA-6522-4CDA-9348-D872048885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9174E6B-0327-4D9D-9DA9-5A21218038D5}"/>
              </a:ext>
            </a:extLst>
          </p:cNvPr>
          <p:cNvSpPr>
            <a:spLocks noGrp="1" noChangeArrowheads="1"/>
          </p:cNvSpPr>
          <p:nvPr>
            <p:ph type="sldNum" sz="quarter" idx="12"/>
          </p:nvPr>
        </p:nvSpPr>
        <p:spPr>
          <a:ln/>
        </p:spPr>
        <p:txBody>
          <a:bodyPr/>
          <a:lstStyle>
            <a:lvl1pPr>
              <a:defRPr/>
            </a:lvl1pPr>
          </a:lstStyle>
          <a:p>
            <a:pPr>
              <a:defRPr/>
            </a:pPr>
            <a:fld id="{B0D1C6D8-1570-4CD4-936F-F280DEE21C1A}" type="slidenum">
              <a:rPr lang="en-US" altLang="en-US"/>
              <a:pPr>
                <a:defRPr/>
              </a:pPr>
              <a:t>‹#›</a:t>
            </a:fld>
            <a:endParaRPr lang="en-US" altLang="en-US"/>
          </a:p>
        </p:txBody>
      </p:sp>
    </p:spTree>
    <p:extLst>
      <p:ext uri="{BB962C8B-B14F-4D97-AF65-F5344CB8AC3E}">
        <p14:creationId xmlns:p14="http://schemas.microsoft.com/office/powerpoint/2010/main" val="8486268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B7C6A3-9DEF-4BE7-A218-56F57D673B4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F94892C-2FB3-4502-A7CC-B8A1B76AA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32A6956-662B-463B-9CCF-1A80C58FABD0}"/>
              </a:ext>
            </a:extLst>
          </p:cNvPr>
          <p:cNvSpPr>
            <a:spLocks noGrp="1" noChangeArrowheads="1"/>
          </p:cNvSpPr>
          <p:nvPr>
            <p:ph type="sldNum" sz="quarter" idx="12"/>
          </p:nvPr>
        </p:nvSpPr>
        <p:spPr>
          <a:ln/>
        </p:spPr>
        <p:txBody>
          <a:bodyPr/>
          <a:lstStyle>
            <a:lvl1pPr>
              <a:defRPr/>
            </a:lvl1pPr>
          </a:lstStyle>
          <a:p>
            <a:pPr>
              <a:defRPr/>
            </a:pPr>
            <a:fld id="{EC31F3BE-41AD-47CE-9A5C-46231B45CE0A}" type="slidenum">
              <a:rPr lang="en-US" altLang="en-US"/>
              <a:pPr>
                <a:defRPr/>
              </a:pPr>
              <a:t>‹#›</a:t>
            </a:fld>
            <a:endParaRPr lang="en-US" altLang="en-US"/>
          </a:p>
        </p:txBody>
      </p:sp>
    </p:spTree>
    <p:extLst>
      <p:ext uri="{BB962C8B-B14F-4D97-AF65-F5344CB8AC3E}">
        <p14:creationId xmlns:p14="http://schemas.microsoft.com/office/powerpoint/2010/main" val="354580598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9DCAF6-4165-4206-AB12-0D3681B1E70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44BD8FA-309C-42FE-9904-E00BB06B54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A4EBD54-62F3-419D-88F0-23685CB8572D}"/>
              </a:ext>
            </a:extLst>
          </p:cNvPr>
          <p:cNvSpPr>
            <a:spLocks noGrp="1" noChangeArrowheads="1"/>
          </p:cNvSpPr>
          <p:nvPr>
            <p:ph type="sldNum" sz="quarter" idx="12"/>
          </p:nvPr>
        </p:nvSpPr>
        <p:spPr>
          <a:ln/>
        </p:spPr>
        <p:txBody>
          <a:bodyPr/>
          <a:lstStyle>
            <a:lvl1pPr>
              <a:defRPr/>
            </a:lvl1pPr>
          </a:lstStyle>
          <a:p>
            <a:pPr>
              <a:defRPr/>
            </a:pPr>
            <a:fld id="{7CD0AE9D-EE2D-4271-B699-932A4FD99545}" type="slidenum">
              <a:rPr lang="en-US" altLang="en-US"/>
              <a:pPr>
                <a:defRPr/>
              </a:pPr>
              <a:t>‹#›</a:t>
            </a:fld>
            <a:endParaRPr lang="en-US" altLang="en-US"/>
          </a:p>
        </p:txBody>
      </p:sp>
    </p:spTree>
    <p:extLst>
      <p:ext uri="{BB962C8B-B14F-4D97-AF65-F5344CB8AC3E}">
        <p14:creationId xmlns:p14="http://schemas.microsoft.com/office/powerpoint/2010/main" val="711417148"/>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69CFB24-DF93-4E85-B0FB-0C2EAC0773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545ACC-76CA-41CE-BD61-C6F9259DDE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F3498EF-3C34-41CB-B831-3357904E860E}"/>
              </a:ext>
            </a:extLst>
          </p:cNvPr>
          <p:cNvSpPr>
            <a:spLocks noGrp="1" noChangeArrowheads="1"/>
          </p:cNvSpPr>
          <p:nvPr>
            <p:ph type="sldNum" sz="quarter" idx="12"/>
          </p:nvPr>
        </p:nvSpPr>
        <p:spPr>
          <a:ln/>
        </p:spPr>
        <p:txBody>
          <a:bodyPr/>
          <a:lstStyle>
            <a:lvl1pPr>
              <a:defRPr/>
            </a:lvl1pPr>
          </a:lstStyle>
          <a:p>
            <a:pPr>
              <a:defRPr/>
            </a:pPr>
            <a:fld id="{F07D0A8F-BD46-4232-A24D-5DFB16620FAD}" type="slidenum">
              <a:rPr lang="en-US" altLang="en-US"/>
              <a:pPr>
                <a:defRPr/>
              </a:pPr>
              <a:t>‹#›</a:t>
            </a:fld>
            <a:endParaRPr lang="en-US" altLang="en-US"/>
          </a:p>
        </p:txBody>
      </p:sp>
    </p:spTree>
    <p:extLst>
      <p:ext uri="{BB962C8B-B14F-4D97-AF65-F5344CB8AC3E}">
        <p14:creationId xmlns:p14="http://schemas.microsoft.com/office/powerpoint/2010/main" val="193201884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A1D0DB8-7A48-4BA9-8288-70E50D1A18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3142E2E-86E6-47C9-B9DC-9758FC63DE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1CA0E0-72B8-49F3-9235-7A866146A79E}"/>
              </a:ext>
            </a:extLst>
          </p:cNvPr>
          <p:cNvSpPr>
            <a:spLocks noGrp="1" noChangeArrowheads="1"/>
          </p:cNvSpPr>
          <p:nvPr>
            <p:ph type="sldNum" sz="quarter" idx="12"/>
          </p:nvPr>
        </p:nvSpPr>
        <p:spPr>
          <a:ln/>
        </p:spPr>
        <p:txBody>
          <a:bodyPr/>
          <a:lstStyle>
            <a:lvl1pPr>
              <a:defRPr/>
            </a:lvl1pPr>
          </a:lstStyle>
          <a:p>
            <a:pPr>
              <a:defRPr/>
            </a:pPr>
            <a:fld id="{B64BD849-CFB3-4AFE-9353-111EA1F2191E}" type="slidenum">
              <a:rPr lang="en-US" altLang="en-US"/>
              <a:pPr>
                <a:defRPr/>
              </a:pPr>
              <a:t>‹#›</a:t>
            </a:fld>
            <a:endParaRPr lang="en-US" altLang="en-US"/>
          </a:p>
        </p:txBody>
      </p:sp>
    </p:spTree>
    <p:extLst>
      <p:ext uri="{BB962C8B-B14F-4D97-AF65-F5344CB8AC3E}">
        <p14:creationId xmlns:p14="http://schemas.microsoft.com/office/powerpoint/2010/main" val="1950763899"/>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3B89F3C-E810-40FC-B614-08A07D23244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7A9F9CD-FF32-4F5E-99BF-ABFF665AFEB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93C9F61-A2B9-466B-8D7C-39122A570A6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2C055541-4B64-4188-A80C-EF8E0B52631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83EE63E7-A69B-421C-BA11-4E2B976E050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371BEC7-7C70-4D26-A7F5-ACDCF91339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1"/>
          </a:solidFill>
          <a:latin typeface="+mn-lt"/>
        </a:defRPr>
      </a:lvl2pPr>
      <a:lvl3pPr marL="1143000" indent="-228600" algn="l" rtl="0" eaLnBrk="0" fontAlgn="base" hangingPunct="0">
        <a:spcBef>
          <a:spcPct val="20000"/>
        </a:spcBef>
        <a:spcAft>
          <a:spcPct val="0"/>
        </a:spcAft>
        <a:buChar char="•"/>
        <a:defRPr sz="2400">
          <a:solidFill>
            <a:schemeClr val="accent1"/>
          </a:solidFill>
          <a:latin typeface="+mn-lt"/>
        </a:defRPr>
      </a:lvl3pPr>
      <a:lvl4pPr marL="1600200" indent="-228600" algn="l" rtl="0" eaLnBrk="0" fontAlgn="base" hangingPunct="0">
        <a:spcBef>
          <a:spcPct val="20000"/>
        </a:spcBef>
        <a:spcAft>
          <a:spcPct val="0"/>
        </a:spcAft>
        <a:buChar char="–"/>
        <a:defRPr sz="2000">
          <a:solidFill>
            <a:schemeClr val="accent1"/>
          </a:solidFill>
          <a:latin typeface="+mn-lt"/>
        </a:defRPr>
      </a:lvl4pPr>
      <a:lvl5pPr marL="2057400" indent="-228600" algn="l" rtl="0" eaLnBrk="0" fontAlgn="base" hangingPunct="0">
        <a:spcBef>
          <a:spcPct val="20000"/>
        </a:spcBef>
        <a:spcAft>
          <a:spcPct val="0"/>
        </a:spcAft>
        <a:buChar char="»"/>
        <a:defRPr sz="2000">
          <a:solidFill>
            <a:schemeClr val="accent1"/>
          </a:solidFill>
          <a:latin typeface="+mn-lt"/>
        </a:defRPr>
      </a:lvl5pPr>
      <a:lvl6pPr marL="2514600" indent="-228600" algn="l" rtl="0" fontAlgn="base">
        <a:spcBef>
          <a:spcPct val="20000"/>
        </a:spcBef>
        <a:spcAft>
          <a:spcPct val="0"/>
        </a:spcAft>
        <a:buChar char="»"/>
        <a:defRPr sz="2000">
          <a:solidFill>
            <a:schemeClr val="accent1"/>
          </a:solidFill>
          <a:latin typeface="+mn-lt"/>
        </a:defRPr>
      </a:lvl6pPr>
      <a:lvl7pPr marL="2971800" indent="-228600" algn="l" rtl="0" fontAlgn="base">
        <a:spcBef>
          <a:spcPct val="20000"/>
        </a:spcBef>
        <a:spcAft>
          <a:spcPct val="0"/>
        </a:spcAft>
        <a:buChar char="»"/>
        <a:defRPr sz="2000">
          <a:solidFill>
            <a:schemeClr val="accent1"/>
          </a:solidFill>
          <a:latin typeface="+mn-lt"/>
        </a:defRPr>
      </a:lvl7pPr>
      <a:lvl8pPr marL="3429000" indent="-228600" algn="l" rtl="0" fontAlgn="base">
        <a:spcBef>
          <a:spcPct val="20000"/>
        </a:spcBef>
        <a:spcAft>
          <a:spcPct val="0"/>
        </a:spcAft>
        <a:buChar char="»"/>
        <a:defRPr sz="2000">
          <a:solidFill>
            <a:schemeClr val="accent1"/>
          </a:solidFill>
          <a:latin typeface="+mn-lt"/>
        </a:defRPr>
      </a:lvl8pPr>
      <a:lvl9pPr marL="3886200" indent="-228600" algn="l" rtl="0" fontAlgn="base">
        <a:spcBef>
          <a:spcPct val="20000"/>
        </a:spcBef>
        <a:spcAft>
          <a:spcPct val="0"/>
        </a:spcAft>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40A45C1D-42F6-40B9-88CF-3A45B1B0195E}"/>
              </a:ext>
            </a:extLst>
          </p:cNvPr>
          <p:cNvSpPr>
            <a:spLocks noGrp="1" noChangeArrowheads="1"/>
          </p:cNvSpPr>
          <p:nvPr>
            <p:ph type="ctrTitle"/>
          </p:nvPr>
        </p:nvSpPr>
        <p:spPr>
          <a:xfrm>
            <a:off x="457200" y="762000"/>
            <a:ext cx="7772400" cy="1470025"/>
          </a:xfrm>
        </p:spPr>
        <p:txBody>
          <a:bodyPr/>
          <a:lstStyle/>
          <a:p>
            <a:pPr eaLnBrk="1" hangingPunct="1"/>
            <a:r>
              <a:rPr lang="en-US" altLang="en-US" sz="6000">
                <a:latin typeface="Biondi" pitchFamily="2" charset="0"/>
              </a:rPr>
              <a:t>Feelings </a:t>
            </a:r>
            <a:br>
              <a:rPr lang="en-US" altLang="en-US" sz="6000">
                <a:latin typeface="Biondi" pitchFamily="2" charset="0"/>
              </a:rPr>
            </a:br>
            <a:r>
              <a:rPr lang="en-US" altLang="en-US" sz="6000">
                <a:latin typeface="Biondi" pitchFamily="2" charset="0"/>
              </a:rPr>
              <a:t>Everybody has feelings</a:t>
            </a:r>
          </a:p>
        </p:txBody>
      </p:sp>
      <p:graphicFrame>
        <p:nvGraphicFramePr>
          <p:cNvPr id="4099" name="Object 6">
            <a:extLst>
              <a:ext uri="{FF2B5EF4-FFF2-40B4-BE49-F238E27FC236}">
                <a16:creationId xmlns:a16="http://schemas.microsoft.com/office/drawing/2014/main" id="{9F480207-8539-4433-87B8-5BFB055DF91D}"/>
              </a:ext>
            </a:extLst>
          </p:cNvPr>
          <p:cNvGraphicFramePr>
            <a:graphicFrameLocks noChangeAspect="1"/>
          </p:cNvGraphicFramePr>
          <p:nvPr/>
        </p:nvGraphicFramePr>
        <p:xfrm>
          <a:off x="6118225" y="2895600"/>
          <a:ext cx="2795588" cy="3752850"/>
        </p:xfrm>
        <a:graphic>
          <a:graphicData uri="http://schemas.openxmlformats.org/presentationml/2006/ole">
            <mc:AlternateContent xmlns:mc="http://schemas.openxmlformats.org/markup-compatibility/2006">
              <mc:Choice xmlns:v="urn:schemas-microsoft-com:vml" Requires="v">
                <p:oleObj spid="_x0000_s4101" name="Document" r:id="rId4" imgW="5258295" imgH="7053273" progId="Word.Document.8">
                  <p:embed/>
                </p:oleObj>
              </mc:Choice>
              <mc:Fallback>
                <p:oleObj name="Document" r:id="rId4" imgW="5258295" imgH="7053273"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225" y="2895600"/>
                        <a:ext cx="2795588" cy="3752850"/>
                      </a:xfrm>
                      <a:prstGeom prst="rect">
                        <a:avLst/>
                      </a:prstGeom>
                      <a:solidFill>
                        <a:schemeClr val="accent1"/>
                      </a:solidFill>
                      <a:ln w="762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0" name="Picture 8" descr="http://420askit.com/htgb/wp-content/uploads/2012/04/A-Happy-Face.jpg">
            <a:extLst>
              <a:ext uri="{FF2B5EF4-FFF2-40B4-BE49-F238E27FC236}">
                <a16:creationId xmlns:a16="http://schemas.microsoft.com/office/drawing/2014/main" id="{B6477D33-3E28-46BE-9B02-9EF8515F1C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971800"/>
            <a:ext cx="42672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88A04666-7D47-42B0-9075-06921FB98B1E}"/>
              </a:ext>
            </a:extLst>
          </p:cNvPr>
          <p:cNvSpPr>
            <a:spLocks noGrp="1" noChangeArrowheads="1"/>
          </p:cNvSpPr>
          <p:nvPr>
            <p:ph idx="1"/>
          </p:nvPr>
        </p:nvSpPr>
        <p:spPr>
          <a:xfrm>
            <a:off x="457200" y="381000"/>
            <a:ext cx="8229600" cy="5715000"/>
          </a:xfrm>
        </p:spPr>
        <p:txBody>
          <a:bodyPr/>
          <a:lstStyle/>
          <a:p>
            <a:pPr eaLnBrk="1" hangingPunct="1">
              <a:lnSpc>
                <a:spcPct val="80000"/>
              </a:lnSpc>
              <a:buFontTx/>
              <a:buNone/>
            </a:pPr>
            <a:r>
              <a:rPr lang="en-US" altLang="en-US" sz="4400" b="1"/>
              <a:t>What are some things that make you feel:</a:t>
            </a:r>
          </a:p>
          <a:p>
            <a:pPr eaLnBrk="1" hangingPunct="1">
              <a:lnSpc>
                <a:spcPct val="80000"/>
              </a:lnSpc>
              <a:buFontTx/>
              <a:buNone/>
            </a:pPr>
            <a:endParaRPr lang="en-US" altLang="en-US" sz="4400" b="1"/>
          </a:p>
          <a:p>
            <a:pPr eaLnBrk="1" hangingPunct="1">
              <a:lnSpc>
                <a:spcPct val="80000"/>
              </a:lnSpc>
              <a:buFontTx/>
              <a:buNone/>
            </a:pPr>
            <a:r>
              <a:rPr lang="en-US" altLang="en-US" sz="4400" b="1" i="1"/>
              <a:t>Angry                    Sad</a:t>
            </a:r>
          </a:p>
          <a:p>
            <a:pPr eaLnBrk="1" hangingPunct="1">
              <a:lnSpc>
                <a:spcPct val="80000"/>
              </a:lnSpc>
              <a:buFontTx/>
              <a:buNone/>
            </a:pPr>
            <a:endParaRPr lang="en-US" altLang="en-US" sz="4400" b="1" i="1"/>
          </a:p>
          <a:p>
            <a:pPr eaLnBrk="1" hangingPunct="1">
              <a:lnSpc>
                <a:spcPct val="80000"/>
              </a:lnSpc>
              <a:buFontTx/>
              <a:buNone/>
            </a:pPr>
            <a:endParaRPr lang="en-US" altLang="en-US" sz="4400" b="1" i="1"/>
          </a:p>
          <a:p>
            <a:pPr eaLnBrk="1" hangingPunct="1">
              <a:lnSpc>
                <a:spcPct val="80000"/>
              </a:lnSpc>
              <a:buFontTx/>
              <a:buNone/>
            </a:pPr>
            <a:r>
              <a:rPr lang="en-US" altLang="en-US" sz="4400" b="1" i="1"/>
              <a:t>Happy                   Scared </a:t>
            </a:r>
          </a:p>
          <a:p>
            <a:pPr eaLnBrk="1" hangingPunct="1">
              <a:lnSpc>
                <a:spcPct val="80000"/>
              </a:lnSpc>
              <a:buFontTx/>
              <a:buNone/>
            </a:pPr>
            <a:endParaRPr lang="en-US" altLang="en-US" sz="4400" b="1" i="1"/>
          </a:p>
          <a:p>
            <a:pPr eaLnBrk="1" hangingPunct="1">
              <a:lnSpc>
                <a:spcPct val="80000"/>
              </a:lnSpc>
              <a:buFontTx/>
              <a:buNone/>
            </a:pPr>
            <a:r>
              <a:rPr lang="en-US" altLang="en-US" sz="4400" b="1" i="1"/>
              <a:t>                  Worried  </a:t>
            </a:r>
          </a:p>
        </p:txBody>
      </p:sp>
      <p:pic>
        <p:nvPicPr>
          <p:cNvPr id="121858" name="Picture 2" descr="C:\Users\claudiap\AppData\Local\Microsoft\Windows\Temporary Internet Files\Content.IE5\TFINQMQI\MC900433817[1].png">
            <a:extLst>
              <a:ext uri="{FF2B5EF4-FFF2-40B4-BE49-F238E27FC236}">
                <a16:creationId xmlns:a16="http://schemas.microsoft.com/office/drawing/2014/main" id="{CE9A1C7F-BB98-4127-B67E-54E22337D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10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6" descr="C:\Users\claudiap\AppData\Local\Microsoft\Windows\Temporary Internet Files\Content.IE5\TFINQMQI\MC900433821[1].png">
            <a:extLst>
              <a:ext uri="{FF2B5EF4-FFF2-40B4-BE49-F238E27FC236}">
                <a16:creationId xmlns:a16="http://schemas.microsoft.com/office/drawing/2014/main" id="{791ECAB3-756C-48DD-96BC-82B116FB9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676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7" descr="C:\Users\claudiap\AppData\Local\Microsoft\Windows\Temporary Internet Files\Content.IE5\5IXQ3FGT\MC900433818[1].png">
            <a:extLst>
              <a:ext uri="{FF2B5EF4-FFF2-40B4-BE49-F238E27FC236}">
                <a16:creationId xmlns:a16="http://schemas.microsoft.com/office/drawing/2014/main" id="{1E8ABA0D-303A-4100-A2FA-3CACED1829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600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icture 8" descr="C:\Users\claudiap\AppData\Local\Microsoft\Windows\Temporary Internet Files\Content.IE5\O8APHSOZ\MC900433816[1].png">
            <a:extLst>
              <a:ext uri="{FF2B5EF4-FFF2-40B4-BE49-F238E27FC236}">
                <a16:creationId xmlns:a16="http://schemas.microsoft.com/office/drawing/2014/main" id="{B8E782E9-CC31-47F7-9C1F-8ED446D8A4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3657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5" name="Picture 9" descr="C:\Users\claudiap\AppData\Local\Microsoft\Windows\Temporary Internet Files\Content.IE5\O8APHSOZ\MC900437563[1].wmf">
            <a:extLst>
              <a:ext uri="{FF2B5EF4-FFF2-40B4-BE49-F238E27FC236}">
                <a16:creationId xmlns:a16="http://schemas.microsoft.com/office/drawing/2014/main" id="{DC9B2B09-D84E-4E89-8E8A-A22FAA18AB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105400"/>
            <a:ext cx="1268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21862"/>
                                        </p:tgtEl>
                                        <p:attrNameLst>
                                          <p:attrName>style.visibility</p:attrName>
                                        </p:attrNameLst>
                                      </p:cBhvr>
                                      <p:to>
                                        <p:strVal val="visible"/>
                                      </p:to>
                                    </p:set>
                                    <p:anim calcmode="lin" valueType="num">
                                      <p:cBhvr additive="base">
                                        <p:cTn id="7" dur="500" fill="hold"/>
                                        <p:tgtEl>
                                          <p:spTgt spid="121862"/>
                                        </p:tgtEl>
                                        <p:attrNameLst>
                                          <p:attrName>ppt_x</p:attrName>
                                        </p:attrNameLst>
                                      </p:cBhvr>
                                      <p:tavLst>
                                        <p:tav tm="0">
                                          <p:val>
                                            <p:strVal val="0-#ppt_w/2"/>
                                          </p:val>
                                        </p:tav>
                                        <p:tav tm="100000">
                                          <p:val>
                                            <p:strVal val="#ppt_x"/>
                                          </p:val>
                                        </p:tav>
                                      </p:tavLst>
                                    </p:anim>
                                    <p:anim calcmode="lin" valueType="num">
                                      <p:cBhvr additive="base">
                                        <p:cTn id="8" dur="500" fill="hold"/>
                                        <p:tgtEl>
                                          <p:spTgt spid="12186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121863"/>
                                        </p:tgtEl>
                                        <p:attrNameLst>
                                          <p:attrName>style.visibility</p:attrName>
                                        </p:attrNameLst>
                                      </p:cBhvr>
                                      <p:to>
                                        <p:strVal val="visible"/>
                                      </p:to>
                                    </p:set>
                                    <p:anim calcmode="lin" valueType="num">
                                      <p:cBhvr additive="base">
                                        <p:cTn id="13" dur="500" fill="hold"/>
                                        <p:tgtEl>
                                          <p:spTgt spid="121863"/>
                                        </p:tgtEl>
                                        <p:attrNameLst>
                                          <p:attrName>ppt_x</p:attrName>
                                        </p:attrNameLst>
                                      </p:cBhvr>
                                      <p:tavLst>
                                        <p:tav tm="0">
                                          <p:val>
                                            <p:strVal val="1+#ppt_w/2"/>
                                          </p:val>
                                        </p:tav>
                                        <p:tav tm="100000">
                                          <p:val>
                                            <p:strVal val="#ppt_x"/>
                                          </p:val>
                                        </p:tav>
                                      </p:tavLst>
                                    </p:anim>
                                    <p:anim calcmode="lin" valueType="num">
                                      <p:cBhvr additive="base">
                                        <p:cTn id="14" dur="500" fill="hold"/>
                                        <p:tgtEl>
                                          <p:spTgt spid="12186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121858"/>
                                        </p:tgtEl>
                                        <p:attrNameLst>
                                          <p:attrName>style.visibility</p:attrName>
                                        </p:attrNameLst>
                                      </p:cBhvr>
                                      <p:to>
                                        <p:strVal val="visible"/>
                                      </p:to>
                                    </p:set>
                                    <p:anim calcmode="lin" valueType="num">
                                      <p:cBhvr additive="base">
                                        <p:cTn id="19" dur="500" fill="hold"/>
                                        <p:tgtEl>
                                          <p:spTgt spid="121858"/>
                                        </p:tgtEl>
                                        <p:attrNameLst>
                                          <p:attrName>ppt_x</p:attrName>
                                        </p:attrNameLst>
                                      </p:cBhvr>
                                      <p:tavLst>
                                        <p:tav tm="0">
                                          <p:val>
                                            <p:strVal val="0-#ppt_w/2"/>
                                          </p:val>
                                        </p:tav>
                                        <p:tav tm="100000">
                                          <p:val>
                                            <p:strVal val="#ppt_x"/>
                                          </p:val>
                                        </p:tav>
                                      </p:tavLst>
                                    </p:anim>
                                    <p:anim calcmode="lin" valueType="num">
                                      <p:cBhvr additive="base">
                                        <p:cTn id="20" dur="500" fill="hold"/>
                                        <p:tgtEl>
                                          <p:spTgt spid="12185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121864"/>
                                        </p:tgtEl>
                                        <p:attrNameLst>
                                          <p:attrName>style.visibility</p:attrName>
                                        </p:attrNameLst>
                                      </p:cBhvr>
                                      <p:to>
                                        <p:strVal val="visible"/>
                                      </p:to>
                                    </p:set>
                                    <p:anim calcmode="lin" valueType="num">
                                      <p:cBhvr additive="base">
                                        <p:cTn id="25" dur="500" fill="hold"/>
                                        <p:tgtEl>
                                          <p:spTgt spid="121864"/>
                                        </p:tgtEl>
                                        <p:attrNameLst>
                                          <p:attrName>ppt_x</p:attrName>
                                        </p:attrNameLst>
                                      </p:cBhvr>
                                      <p:tavLst>
                                        <p:tav tm="0">
                                          <p:val>
                                            <p:strVal val="1+#ppt_w/2"/>
                                          </p:val>
                                        </p:tav>
                                        <p:tav tm="100000">
                                          <p:val>
                                            <p:strVal val="#ppt_x"/>
                                          </p:val>
                                        </p:tav>
                                      </p:tavLst>
                                    </p:anim>
                                    <p:anim calcmode="lin" valueType="num">
                                      <p:cBhvr additive="base">
                                        <p:cTn id="26" dur="500" fill="hold"/>
                                        <p:tgtEl>
                                          <p:spTgt spid="12186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1865"/>
                                        </p:tgtEl>
                                        <p:attrNameLst>
                                          <p:attrName>style.visibility</p:attrName>
                                        </p:attrNameLst>
                                      </p:cBhvr>
                                      <p:to>
                                        <p:strVal val="visible"/>
                                      </p:to>
                                    </p:set>
                                    <p:anim calcmode="lin" valueType="num">
                                      <p:cBhvr additive="base">
                                        <p:cTn id="31" dur="500" fill="hold"/>
                                        <p:tgtEl>
                                          <p:spTgt spid="121865"/>
                                        </p:tgtEl>
                                        <p:attrNameLst>
                                          <p:attrName>ppt_x</p:attrName>
                                        </p:attrNameLst>
                                      </p:cBhvr>
                                      <p:tavLst>
                                        <p:tav tm="0">
                                          <p:val>
                                            <p:strVal val="#ppt_x"/>
                                          </p:val>
                                        </p:tav>
                                        <p:tav tm="100000">
                                          <p:val>
                                            <p:strVal val="#ppt_x"/>
                                          </p:val>
                                        </p:tav>
                                      </p:tavLst>
                                    </p:anim>
                                    <p:anim calcmode="lin" valueType="num">
                                      <p:cBhvr additive="base">
                                        <p:cTn id="32" dur="500" fill="hold"/>
                                        <p:tgtEl>
                                          <p:spTgt spid="1218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scared">
            <a:extLst>
              <a:ext uri="{FF2B5EF4-FFF2-40B4-BE49-F238E27FC236}">
                <a16:creationId xmlns:a16="http://schemas.microsoft.com/office/drawing/2014/main" id="{058554C7-484B-4D39-8505-F59DADF70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4116388" cy="6324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79" name="Text Box 6">
            <a:extLst>
              <a:ext uri="{FF2B5EF4-FFF2-40B4-BE49-F238E27FC236}">
                <a16:creationId xmlns:a16="http://schemas.microsoft.com/office/drawing/2014/main" id="{E5683F92-A4E5-40C0-B77C-DE8B93B7F9A9}"/>
              </a:ext>
            </a:extLst>
          </p:cNvPr>
          <p:cNvSpPr txBox="1">
            <a:spLocks noChangeArrowheads="1"/>
          </p:cNvSpPr>
          <p:nvPr/>
        </p:nvSpPr>
        <p:spPr bwMode="auto">
          <a:xfrm>
            <a:off x="3429000" y="4724400"/>
            <a:ext cx="4495800" cy="1570038"/>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b="1">
                <a:solidFill>
                  <a:schemeClr val="tx1"/>
                </a:solidFill>
                <a:latin typeface="Biondi" pitchFamily="2" charset="0"/>
              </a:rPr>
              <a:t>How does she feel?</a:t>
            </a:r>
          </a:p>
          <a:p>
            <a:pPr eaLnBrk="1" hangingPunct="1">
              <a:spcBef>
                <a:spcPct val="0"/>
              </a:spcBef>
              <a:buFontTx/>
              <a:buNone/>
            </a:pPr>
            <a:r>
              <a:rPr lang="en-US" altLang="en-US" sz="2400" b="1">
                <a:solidFill>
                  <a:schemeClr val="tx1"/>
                </a:solidFill>
                <a:latin typeface="Biondi" pitchFamily="2" charset="0"/>
              </a:rPr>
              <a:t>What made her feel like that?</a:t>
            </a:r>
          </a:p>
          <a:p>
            <a:pPr eaLnBrk="1" hangingPunct="1">
              <a:spcBef>
                <a:spcPct val="0"/>
              </a:spcBef>
              <a:buFontTx/>
              <a:buNone/>
            </a:pPr>
            <a:r>
              <a:rPr lang="en-US" altLang="en-US" sz="2400" b="1">
                <a:solidFill>
                  <a:schemeClr val="tx1"/>
                </a:solidFill>
                <a:latin typeface="Biondi" pitchFamily="2" charset="0"/>
              </a:rPr>
              <a:t>How would you feel?</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bleachfront">
            <a:extLst>
              <a:ext uri="{FF2B5EF4-FFF2-40B4-BE49-F238E27FC236}">
                <a16:creationId xmlns:a16="http://schemas.microsoft.com/office/drawing/2014/main" id="{C527A7FE-1FE4-4920-B212-B2B11CD94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629" t="44794" r="32744"/>
          <a:stretch>
            <a:fillRect/>
          </a:stretch>
        </p:blipFill>
        <p:spPr bwMode="auto">
          <a:xfrm>
            <a:off x="381000" y="152400"/>
            <a:ext cx="5307013" cy="65405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1" name="Text Box 7">
            <a:extLst>
              <a:ext uri="{FF2B5EF4-FFF2-40B4-BE49-F238E27FC236}">
                <a16:creationId xmlns:a16="http://schemas.microsoft.com/office/drawing/2014/main" id="{093EE3ED-17FD-4262-9A0D-14A5F3D8B39A}"/>
              </a:ext>
            </a:extLst>
          </p:cNvPr>
          <p:cNvSpPr txBox="1">
            <a:spLocks noChangeArrowheads="1"/>
          </p:cNvSpPr>
          <p:nvPr/>
        </p:nvSpPr>
        <p:spPr bwMode="auto">
          <a:xfrm>
            <a:off x="5105400" y="2819400"/>
            <a:ext cx="3657600" cy="2678113"/>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a:solidFill>
                  <a:schemeClr val="tx1"/>
                </a:solidFill>
                <a:latin typeface="Biondi" pitchFamily="2" charset="0"/>
              </a:rPr>
              <a:t>How does he feel?</a:t>
            </a:r>
          </a:p>
          <a:p>
            <a:pPr eaLnBrk="1" hangingPunct="1">
              <a:spcBef>
                <a:spcPct val="0"/>
              </a:spcBef>
              <a:buFontTx/>
              <a:buNone/>
            </a:pPr>
            <a:r>
              <a:rPr lang="en-US" altLang="en-US" sz="2400">
                <a:solidFill>
                  <a:schemeClr val="tx1"/>
                </a:solidFill>
                <a:latin typeface="Biondi" pitchFamily="2" charset="0"/>
              </a:rPr>
              <a:t>What happened to him to make him feel like that?</a:t>
            </a:r>
          </a:p>
          <a:p>
            <a:pPr eaLnBrk="1" hangingPunct="1">
              <a:spcBef>
                <a:spcPct val="0"/>
              </a:spcBef>
              <a:buFontTx/>
              <a:buNone/>
            </a:pPr>
            <a:r>
              <a:rPr lang="en-US" altLang="en-US" sz="2400">
                <a:solidFill>
                  <a:schemeClr val="tx1"/>
                </a:solidFill>
                <a:latin typeface="Biondi" pitchFamily="2" charset="0"/>
              </a:rPr>
              <a:t>How would you feel if that happened to you?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checkerboard(across)">
                                      <p:cBhvr>
                                        <p:cTn id="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USGP_SEATTLE30">
            <a:extLst>
              <a:ext uri="{FF2B5EF4-FFF2-40B4-BE49-F238E27FC236}">
                <a16:creationId xmlns:a16="http://schemas.microsoft.com/office/drawing/2014/main" id="{CC8B61E2-15A2-4168-ADFB-6CC7DF91D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4083050" cy="6172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542" name="Text Box 6">
            <a:extLst>
              <a:ext uri="{FF2B5EF4-FFF2-40B4-BE49-F238E27FC236}">
                <a16:creationId xmlns:a16="http://schemas.microsoft.com/office/drawing/2014/main" id="{3B38875A-9563-444A-82DF-1D7D85F9BB72}"/>
              </a:ext>
            </a:extLst>
          </p:cNvPr>
          <p:cNvSpPr txBox="1">
            <a:spLocks noChangeArrowheads="1"/>
          </p:cNvSpPr>
          <p:nvPr/>
        </p:nvSpPr>
        <p:spPr bwMode="auto">
          <a:xfrm>
            <a:off x="4495800" y="3124200"/>
            <a:ext cx="3657600" cy="2678113"/>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a:solidFill>
                  <a:schemeClr val="tx1"/>
                </a:solidFill>
                <a:latin typeface="Biondi" pitchFamily="2" charset="0"/>
              </a:rPr>
              <a:t>How does she feel?</a:t>
            </a:r>
          </a:p>
          <a:p>
            <a:pPr eaLnBrk="1" hangingPunct="1">
              <a:spcBef>
                <a:spcPct val="0"/>
              </a:spcBef>
              <a:buFontTx/>
              <a:buNone/>
            </a:pPr>
            <a:r>
              <a:rPr lang="en-US" altLang="en-US" sz="2400">
                <a:solidFill>
                  <a:schemeClr val="tx1"/>
                </a:solidFill>
                <a:latin typeface="Biondi" pitchFamily="2" charset="0"/>
              </a:rPr>
              <a:t>What is she doing that tells you she feels that way?</a:t>
            </a:r>
          </a:p>
          <a:p>
            <a:pPr eaLnBrk="1" hangingPunct="1">
              <a:spcBef>
                <a:spcPct val="0"/>
              </a:spcBef>
              <a:buFontTx/>
              <a:buNone/>
            </a:pPr>
            <a:r>
              <a:rPr lang="en-US" altLang="en-US" sz="2400">
                <a:solidFill>
                  <a:schemeClr val="tx1"/>
                </a:solidFill>
                <a:latin typeface="Biondi" pitchFamily="2" charset="0"/>
              </a:rPr>
              <a:t>What do you do when you feel like that?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diamond(in)">
                                      <p:cBhvr>
                                        <p:cTn id="7" dur="20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 descr="upset girl at desk">
            <a:extLst>
              <a:ext uri="{FF2B5EF4-FFF2-40B4-BE49-F238E27FC236}">
                <a16:creationId xmlns:a16="http://schemas.microsoft.com/office/drawing/2014/main" id="{3D8AC31C-5944-415F-9C0E-F81F4896B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333"/>
          <a:stretch>
            <a:fillRect/>
          </a:stretch>
        </p:blipFill>
        <p:spPr bwMode="auto">
          <a:xfrm>
            <a:off x="557213" y="609600"/>
            <a:ext cx="5386387" cy="58213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89C7EE-F73C-4172-8A92-B47EA29E0FA9}"/>
              </a:ext>
            </a:extLst>
          </p:cNvPr>
          <p:cNvSpPr txBox="1">
            <a:spLocks noChangeArrowheads="1"/>
          </p:cNvSpPr>
          <p:nvPr/>
        </p:nvSpPr>
        <p:spPr bwMode="auto">
          <a:xfrm>
            <a:off x="5562600" y="457200"/>
            <a:ext cx="2667000" cy="3046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b="1">
                <a:solidFill>
                  <a:schemeClr val="tx1"/>
                </a:solidFill>
                <a:latin typeface="Biondi" pitchFamily="2" charset="0"/>
              </a:rPr>
              <a:t>How does she feel?</a:t>
            </a:r>
          </a:p>
          <a:p>
            <a:pPr eaLnBrk="1" hangingPunct="1">
              <a:spcBef>
                <a:spcPct val="0"/>
              </a:spcBef>
              <a:buFontTx/>
              <a:buNone/>
            </a:pPr>
            <a:r>
              <a:rPr lang="en-US" altLang="en-US" sz="2400" b="1">
                <a:solidFill>
                  <a:schemeClr val="tx1"/>
                </a:solidFill>
                <a:latin typeface="Biondi" pitchFamily="2" charset="0"/>
              </a:rPr>
              <a:t>What made her feel that way?</a:t>
            </a:r>
          </a:p>
          <a:p>
            <a:pPr eaLnBrk="1" hangingPunct="1">
              <a:spcBef>
                <a:spcPct val="0"/>
              </a:spcBef>
              <a:buFontTx/>
              <a:buNone/>
            </a:pPr>
            <a:r>
              <a:rPr lang="en-US" altLang="en-US" sz="2400" b="1">
                <a:solidFill>
                  <a:schemeClr val="tx1"/>
                </a:solidFill>
                <a:latin typeface="Biondi" pitchFamily="2" charset="0"/>
              </a:rPr>
              <a:t>Do you ever feel like that?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_41921876_woodscaddy416">
            <a:extLst>
              <a:ext uri="{FF2B5EF4-FFF2-40B4-BE49-F238E27FC236}">
                <a16:creationId xmlns:a16="http://schemas.microsoft.com/office/drawing/2014/main" id="{0813D48A-FF4E-49D9-BF92-8E1685C57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7924800" cy="5715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90" name="Text Box 6">
            <a:extLst>
              <a:ext uri="{FF2B5EF4-FFF2-40B4-BE49-F238E27FC236}">
                <a16:creationId xmlns:a16="http://schemas.microsoft.com/office/drawing/2014/main" id="{9B1A0F0D-33D0-4584-A5C2-65014E43E346}"/>
              </a:ext>
            </a:extLst>
          </p:cNvPr>
          <p:cNvSpPr txBox="1">
            <a:spLocks noChangeArrowheads="1"/>
          </p:cNvSpPr>
          <p:nvPr/>
        </p:nvSpPr>
        <p:spPr bwMode="auto">
          <a:xfrm>
            <a:off x="152400" y="4343400"/>
            <a:ext cx="3657600" cy="2308225"/>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a:solidFill>
                  <a:schemeClr val="tx1"/>
                </a:solidFill>
                <a:latin typeface="Biondi" pitchFamily="2" charset="0"/>
              </a:rPr>
              <a:t>How do they feel?</a:t>
            </a:r>
          </a:p>
          <a:p>
            <a:pPr eaLnBrk="1" hangingPunct="1">
              <a:spcBef>
                <a:spcPct val="0"/>
              </a:spcBef>
              <a:buFontTx/>
              <a:buNone/>
            </a:pPr>
            <a:r>
              <a:rPr lang="en-US" altLang="en-US" sz="2400">
                <a:solidFill>
                  <a:schemeClr val="tx1"/>
                </a:solidFill>
                <a:latin typeface="Biondi" pitchFamily="2" charset="0"/>
              </a:rPr>
              <a:t>What are they doing?</a:t>
            </a:r>
          </a:p>
          <a:p>
            <a:pPr eaLnBrk="1" hangingPunct="1">
              <a:spcBef>
                <a:spcPct val="0"/>
              </a:spcBef>
              <a:buFontTx/>
              <a:buNone/>
            </a:pPr>
            <a:r>
              <a:rPr lang="en-US" altLang="en-US" sz="2400">
                <a:solidFill>
                  <a:schemeClr val="tx1"/>
                </a:solidFill>
                <a:latin typeface="Biondi" pitchFamily="2" charset="0"/>
              </a:rPr>
              <a:t>How can they help themselves feel differently?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dissolve">
                                      <p:cBhvr>
                                        <p:cTn id="7"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 Box 6">
            <a:extLst>
              <a:ext uri="{FF2B5EF4-FFF2-40B4-BE49-F238E27FC236}">
                <a16:creationId xmlns:a16="http://schemas.microsoft.com/office/drawing/2014/main" id="{6BB83C11-2DC3-47DB-BC01-797E613F15E1}"/>
              </a:ext>
            </a:extLst>
          </p:cNvPr>
          <p:cNvSpPr txBox="1">
            <a:spLocks noChangeArrowheads="1"/>
          </p:cNvSpPr>
          <p:nvPr/>
        </p:nvSpPr>
        <p:spPr bwMode="auto">
          <a:xfrm>
            <a:off x="228600" y="4343400"/>
            <a:ext cx="3505200" cy="1200150"/>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a:solidFill>
                  <a:schemeClr val="tx1"/>
                </a:solidFill>
                <a:latin typeface="Biondi" pitchFamily="2" charset="0"/>
              </a:rPr>
              <a:t>How does she feel?</a:t>
            </a:r>
          </a:p>
          <a:p>
            <a:pPr eaLnBrk="1" hangingPunct="1">
              <a:spcBef>
                <a:spcPct val="0"/>
              </a:spcBef>
              <a:buFontTx/>
              <a:buNone/>
            </a:pPr>
            <a:r>
              <a:rPr lang="en-US" altLang="en-US" sz="2400">
                <a:solidFill>
                  <a:schemeClr val="tx1"/>
                </a:solidFill>
                <a:latin typeface="Biondi" pitchFamily="2" charset="0"/>
              </a:rPr>
              <a:t>What made her feel that way? What would you do?</a:t>
            </a:r>
          </a:p>
        </p:txBody>
      </p:sp>
      <p:pic>
        <p:nvPicPr>
          <p:cNvPr id="34819" name="Picture 3">
            <a:extLst>
              <a:ext uri="{FF2B5EF4-FFF2-40B4-BE49-F238E27FC236}">
                <a16:creationId xmlns:a16="http://schemas.microsoft.com/office/drawing/2014/main" id="{34C785C6-BD6D-49AC-A462-6D177655A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82550"/>
            <a:ext cx="403860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strips(downLeft)">
                                      <p:cBhvr>
                                        <p:cTn id="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D0D7C2E-CD0A-45F4-9FF0-D3DC45A1868B}"/>
              </a:ext>
            </a:extLst>
          </p:cNvPr>
          <p:cNvSpPr>
            <a:spLocks noGrp="1" noChangeArrowheads="1"/>
          </p:cNvSpPr>
          <p:nvPr>
            <p:ph type="title"/>
          </p:nvPr>
        </p:nvSpPr>
        <p:spPr>
          <a:xfrm>
            <a:off x="533400" y="0"/>
            <a:ext cx="8229600" cy="1143000"/>
          </a:xfrm>
        </p:spPr>
        <p:txBody>
          <a:bodyPr/>
          <a:lstStyle/>
          <a:p>
            <a:pPr eaLnBrk="1" hangingPunct="1"/>
            <a:r>
              <a:rPr lang="en-US" altLang="en-US" sz="4000"/>
              <a:t>So, what do you think?</a:t>
            </a:r>
          </a:p>
        </p:txBody>
      </p:sp>
      <p:pic>
        <p:nvPicPr>
          <p:cNvPr id="36867" name="Picture 8" descr="GoF_Harry_Hermione">
            <a:extLst>
              <a:ext uri="{FF2B5EF4-FFF2-40B4-BE49-F238E27FC236}">
                <a16:creationId xmlns:a16="http://schemas.microsoft.com/office/drawing/2014/main" id="{D7103724-3FB1-4D40-8420-7C1C017A2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48000"/>
            <a:ext cx="5105400" cy="3605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5481" name="AutoShape 9">
            <a:extLst>
              <a:ext uri="{FF2B5EF4-FFF2-40B4-BE49-F238E27FC236}">
                <a16:creationId xmlns:a16="http://schemas.microsoft.com/office/drawing/2014/main" id="{998CD90F-1F6D-4BE9-A281-A06A44957CB8}"/>
              </a:ext>
            </a:extLst>
          </p:cNvPr>
          <p:cNvSpPr>
            <a:spLocks noChangeArrowheads="1"/>
          </p:cNvSpPr>
          <p:nvPr/>
        </p:nvSpPr>
        <p:spPr bwMode="auto">
          <a:xfrm>
            <a:off x="228600" y="1066800"/>
            <a:ext cx="3581400" cy="2514600"/>
          </a:xfrm>
          <a:prstGeom prst="cloudCallout">
            <a:avLst>
              <a:gd name="adj1" fmla="val 56884"/>
              <a:gd name="adj2" fmla="val 25250"/>
            </a:avLst>
          </a:prstGeom>
          <a:solidFill>
            <a:schemeClr val="accent1"/>
          </a:solidFill>
          <a:ln w="9525">
            <a:solidFill>
              <a:schemeClr val="tx1"/>
            </a:solidFill>
            <a:round/>
            <a:headEnd/>
            <a:tailEnd/>
          </a:ln>
        </p:spPr>
        <p:txBody>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0"/>
              </a:spcBef>
              <a:buFontTx/>
              <a:buNone/>
            </a:pPr>
            <a:r>
              <a:rPr lang="en-US" altLang="en-US" sz="2400" b="1">
                <a:solidFill>
                  <a:schemeClr val="tx1"/>
                </a:solidFill>
                <a:latin typeface="Tempus Sans ITC" panose="04020404030D07020202" pitchFamily="82" charset="0"/>
              </a:rPr>
              <a:t>How can I help my friend when she is feeling sad or worried?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5481"/>
                                        </p:tgtEl>
                                        <p:attrNameLst>
                                          <p:attrName>style.visibility</p:attrName>
                                        </p:attrNameLst>
                                      </p:cBhvr>
                                      <p:to>
                                        <p:strVal val="visible"/>
                                      </p:to>
                                    </p:set>
                                    <p:animEffect transition="in" filter="slide(fromBottom)">
                                      <p:cBhvr>
                                        <p:cTn id="7" dur="500"/>
                                        <p:tgtEl>
                                          <p:spTgt spid="105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1"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AB1FA32-EF11-4C1E-9EE7-D91A9E7041F3}"/>
              </a:ext>
            </a:extLst>
          </p:cNvPr>
          <p:cNvSpPr>
            <a:spLocks noGrp="1" noChangeArrowheads="1"/>
          </p:cNvSpPr>
          <p:nvPr>
            <p:ph type="title"/>
          </p:nvPr>
        </p:nvSpPr>
        <p:spPr>
          <a:xfrm>
            <a:off x="914400" y="0"/>
            <a:ext cx="8229600" cy="1143000"/>
          </a:xfrm>
        </p:spPr>
        <p:txBody>
          <a:bodyPr/>
          <a:lstStyle/>
          <a:p>
            <a:r>
              <a:rPr lang="en-US" altLang="en-US"/>
              <a:t>I Can Change Feelings!</a:t>
            </a:r>
          </a:p>
        </p:txBody>
      </p:sp>
      <p:sp>
        <p:nvSpPr>
          <p:cNvPr id="4" name="Text Box 10">
            <a:extLst>
              <a:ext uri="{FF2B5EF4-FFF2-40B4-BE49-F238E27FC236}">
                <a16:creationId xmlns:a16="http://schemas.microsoft.com/office/drawing/2014/main" id="{ED9B11F0-7EF4-490A-A1D6-AB8C4B80CFC2}"/>
              </a:ext>
            </a:extLst>
          </p:cNvPr>
          <p:cNvSpPr txBox="1">
            <a:spLocks noChangeArrowheads="1"/>
          </p:cNvSpPr>
          <p:nvPr/>
        </p:nvSpPr>
        <p:spPr bwMode="auto">
          <a:xfrm>
            <a:off x="4267200" y="6019800"/>
            <a:ext cx="4419600" cy="523875"/>
          </a:xfrm>
          <a:prstGeom prst="rect">
            <a:avLst/>
          </a:prstGeom>
          <a:solidFill>
            <a:schemeClr val="accent4">
              <a:lumMod val="60000"/>
              <a:lumOff val="40000"/>
            </a:schemeClr>
          </a:solidFill>
          <a:ln w="76200">
            <a:solidFill>
              <a:schemeClr val="tx2">
                <a:lumMod val="75000"/>
              </a:schemeClr>
            </a:solidFill>
            <a:miter lim="800000"/>
            <a:headEnd/>
            <a:tailEnd/>
          </a:ln>
          <a:effectLst/>
        </p:spPr>
        <p:txBody>
          <a:bodyPr>
            <a:spAutoFit/>
          </a:bodyPr>
          <a:lstStyle/>
          <a:p>
            <a:pPr algn="ctr" eaLnBrk="1" hangingPunct="1">
              <a:spcBef>
                <a:spcPct val="50000"/>
              </a:spcBef>
              <a:defRPr/>
            </a:pPr>
            <a:r>
              <a:rPr lang="en-US" sz="2800" b="1" dirty="0">
                <a:latin typeface="Arial" charset="0"/>
              </a:rPr>
              <a:t>“Social Power” Point </a:t>
            </a:r>
          </a:p>
        </p:txBody>
      </p:sp>
      <p:sp>
        <p:nvSpPr>
          <p:cNvPr id="6" name="TextBox 5">
            <a:extLst>
              <a:ext uri="{FF2B5EF4-FFF2-40B4-BE49-F238E27FC236}">
                <a16:creationId xmlns:a16="http://schemas.microsoft.com/office/drawing/2014/main" id="{2B237786-048E-4B73-BD6B-94928CB5AA4B}"/>
              </a:ext>
            </a:extLst>
          </p:cNvPr>
          <p:cNvSpPr txBox="1"/>
          <p:nvPr/>
        </p:nvSpPr>
        <p:spPr>
          <a:xfrm>
            <a:off x="609600" y="1752600"/>
            <a:ext cx="7848600" cy="5354638"/>
          </a:xfrm>
          <a:prstGeom prst="rect">
            <a:avLst/>
          </a:prstGeom>
          <a:noFill/>
        </p:spPr>
        <p:txBody>
          <a:bodyPr>
            <a:spAutoFit/>
          </a:bodyPr>
          <a:lstStyle/>
          <a:p>
            <a:pPr eaLnBrk="1" hangingPunct="1">
              <a:buFont typeface="Wingdings" pitchFamily="2" charset="2"/>
              <a:buChar char="§"/>
              <a:defRPr/>
            </a:pPr>
            <a:endParaRPr lang="en-US" dirty="0">
              <a:solidFill>
                <a:schemeClr val="bg1"/>
              </a:solidFill>
              <a:latin typeface="Arial" charset="0"/>
            </a:endParaRPr>
          </a:p>
          <a:p>
            <a:pPr marL="457200" indent="-457200" eaLnBrk="1" hangingPunct="1">
              <a:defRPr/>
            </a:pPr>
            <a:r>
              <a:rPr lang="en-US" sz="2800" b="1" dirty="0">
                <a:solidFill>
                  <a:schemeClr val="bg1"/>
                </a:solidFill>
                <a:latin typeface="Arial Black" pitchFamily="34" charset="0"/>
              </a:rPr>
              <a:t>1. Identify my feelings </a:t>
            </a:r>
          </a:p>
          <a:p>
            <a:pPr marL="457200" indent="-457200" eaLnBrk="1" hangingPunct="1">
              <a:defRPr/>
            </a:pPr>
            <a:r>
              <a:rPr lang="en-US" sz="2800" b="1" dirty="0">
                <a:solidFill>
                  <a:schemeClr val="bg1"/>
                </a:solidFill>
                <a:latin typeface="Arial Black" pitchFamily="34" charset="0"/>
              </a:rPr>
              <a:t>                  or </a:t>
            </a:r>
          </a:p>
          <a:p>
            <a:pPr marL="457200" indent="-457200" eaLnBrk="1" hangingPunct="1">
              <a:defRPr/>
            </a:pPr>
            <a:r>
              <a:rPr lang="en-US" sz="2800" b="1" dirty="0">
                <a:solidFill>
                  <a:schemeClr val="bg1"/>
                </a:solidFill>
                <a:latin typeface="Arial Black" pitchFamily="34" charset="0"/>
              </a:rPr>
              <a:t>     Identify my friend’s feelings</a:t>
            </a:r>
          </a:p>
          <a:p>
            <a:pPr marL="457200" indent="-457200" eaLnBrk="1" hangingPunct="1">
              <a:defRPr/>
            </a:pPr>
            <a:endParaRPr lang="en-US" sz="2800" b="1" dirty="0">
              <a:solidFill>
                <a:schemeClr val="bg1"/>
              </a:solidFill>
              <a:latin typeface="Arial Black" pitchFamily="34" charset="0"/>
            </a:endParaRPr>
          </a:p>
          <a:p>
            <a:pPr marL="457200" indent="-457200" eaLnBrk="1" hangingPunct="1">
              <a:defRPr/>
            </a:pPr>
            <a:r>
              <a:rPr lang="en-US" sz="2800" b="1" dirty="0">
                <a:solidFill>
                  <a:schemeClr val="bg1"/>
                </a:solidFill>
                <a:latin typeface="Arial Black" pitchFamily="34" charset="0"/>
              </a:rPr>
              <a:t>2. Do something that will make me feel better</a:t>
            </a:r>
          </a:p>
          <a:p>
            <a:pPr marL="457200" indent="-457200" eaLnBrk="1" hangingPunct="1">
              <a:defRPr/>
            </a:pPr>
            <a:r>
              <a:rPr lang="en-US" sz="2800" b="1" dirty="0">
                <a:solidFill>
                  <a:schemeClr val="bg1"/>
                </a:solidFill>
                <a:latin typeface="Arial Black" pitchFamily="34" charset="0"/>
              </a:rPr>
              <a:t>                  or</a:t>
            </a:r>
          </a:p>
          <a:p>
            <a:pPr marL="457200" indent="-457200" eaLnBrk="1" hangingPunct="1">
              <a:defRPr/>
            </a:pPr>
            <a:r>
              <a:rPr lang="en-US" sz="2800" b="1" dirty="0">
                <a:solidFill>
                  <a:schemeClr val="bg1"/>
                </a:solidFill>
                <a:latin typeface="Arial Black" pitchFamily="34" charset="0"/>
              </a:rPr>
              <a:t>    Do something for my friend to make them feel better</a:t>
            </a:r>
          </a:p>
          <a:p>
            <a:pPr eaLnBrk="1" hangingPunct="1">
              <a:buFont typeface="Wingdings" pitchFamily="2" charset="2"/>
              <a:buChar char="§"/>
              <a:defRPr/>
            </a:pPr>
            <a:endParaRPr lang="en-US" dirty="0">
              <a:solidFill>
                <a:schemeClr val="bg1"/>
              </a:solidFill>
              <a:latin typeface="Arial" charset="0"/>
            </a:endParaRPr>
          </a:p>
          <a:p>
            <a:pPr eaLnBrk="1" hangingPunct="1">
              <a:buFont typeface="Wingdings" pitchFamily="2" charset="2"/>
              <a:buChar char="§"/>
              <a:defRPr/>
            </a:pPr>
            <a:endParaRPr lang="en-US" dirty="0">
              <a:solidFill>
                <a:schemeClr val="bg1"/>
              </a:solidFill>
              <a:latin typeface="Arial" charset="0"/>
            </a:endParaRPr>
          </a:p>
          <a:p>
            <a:pPr eaLnBrk="1" hangingPunct="1">
              <a:buFont typeface="Wingdings" pitchFamily="2" charset="2"/>
              <a:buChar char="§"/>
              <a:defRPr/>
            </a:pPr>
            <a:endParaRPr lang="en-US" dirty="0">
              <a:solidFill>
                <a:schemeClr val="bg1"/>
              </a:solidFill>
              <a:latin typeface="Arial" charset="0"/>
            </a:endParaRPr>
          </a:p>
          <a:p>
            <a:pPr eaLnBrk="1" hangingPunct="1">
              <a:buFont typeface="Wingdings" pitchFamily="2" charset="2"/>
              <a:buChar char="§"/>
              <a:defRPr/>
            </a:pPr>
            <a:endParaRPr lang="en-US" dirty="0">
              <a:solidFill>
                <a:schemeClr val="bg1"/>
              </a:solidFill>
              <a:latin typeface="Arial" charset="0"/>
            </a:endParaRPr>
          </a:p>
        </p:txBody>
      </p:sp>
      <p:pic>
        <p:nvPicPr>
          <p:cNvPr id="7" name="Picture 6" descr="C:\Users\claudiap\AppData\Local\Microsoft\Windows\Temporary Internet Files\Content.IE5\TFINQMQI\MC900433821[1].png">
            <a:extLst>
              <a:ext uri="{FF2B5EF4-FFF2-40B4-BE49-F238E27FC236}">
                <a16:creationId xmlns:a16="http://schemas.microsoft.com/office/drawing/2014/main" id="{846ED805-7ED0-4A31-9845-F6489562F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66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claudiap\AppData\Local\Microsoft\Windows\Temporary Internet Files\Content.IE5\TFINQMQI\MC900433817[1].png">
            <a:extLst>
              <a:ext uri="{FF2B5EF4-FFF2-40B4-BE49-F238E27FC236}">
                <a16:creationId xmlns:a16="http://schemas.microsoft.com/office/drawing/2014/main" id="{E711F2EB-D67C-415B-8196-4CF93F987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Users\claudiap\AppData\Local\Microsoft\Windows\Temporary Internet Files\Content.IE5\5IXQ3FGT\MC900433818[1].png">
            <a:extLst>
              <a:ext uri="{FF2B5EF4-FFF2-40B4-BE49-F238E27FC236}">
                <a16:creationId xmlns:a16="http://schemas.microsoft.com/office/drawing/2014/main" id="{A4A8D7E2-6581-4109-8001-39F54CBFF5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066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Users\claudiap\AppData\Local\Microsoft\Windows\Temporary Internet Files\Content.IE5\O8APHSOZ\MC900433816[1].png">
            <a:extLst>
              <a:ext uri="{FF2B5EF4-FFF2-40B4-BE49-F238E27FC236}">
                <a16:creationId xmlns:a16="http://schemas.microsoft.com/office/drawing/2014/main" id="{F493E2A3-82B7-4DAB-825B-D1625A341D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066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Users\claudiap\AppData\Local\Microsoft\Windows\Temporary Internet Files\Content.IE5\O8APHSOZ\MC900437563[1].wmf">
            <a:extLst>
              <a:ext uri="{FF2B5EF4-FFF2-40B4-BE49-F238E27FC236}">
                <a16:creationId xmlns:a16="http://schemas.microsoft.com/office/drawing/2014/main" id="{9139CFD5-50BF-4CBC-A9FA-F3514D246A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066800"/>
            <a:ext cx="1066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911307E-EFB8-4351-9663-E4F486F9BEB2}"/>
              </a:ext>
            </a:extLst>
          </p:cNvPr>
          <p:cNvSpPr>
            <a:spLocks noGrp="1" noChangeArrowheads="1"/>
          </p:cNvSpPr>
          <p:nvPr>
            <p:ph type="title"/>
          </p:nvPr>
        </p:nvSpPr>
        <p:spPr>
          <a:xfrm>
            <a:off x="457200" y="381000"/>
            <a:ext cx="8229600" cy="1143000"/>
          </a:xfrm>
        </p:spPr>
        <p:txBody>
          <a:bodyPr/>
          <a:lstStyle/>
          <a:p>
            <a:pPr eaLnBrk="1" hangingPunct="1"/>
            <a:r>
              <a:rPr lang="en-US" altLang="en-US"/>
              <a:t>Feelings</a:t>
            </a:r>
            <a:br>
              <a:rPr lang="en-US" altLang="en-US"/>
            </a:br>
            <a:r>
              <a:rPr lang="en-US" altLang="en-US"/>
              <a:t>   Everybody has Feelings!</a:t>
            </a:r>
          </a:p>
        </p:txBody>
      </p:sp>
      <p:sp>
        <p:nvSpPr>
          <p:cNvPr id="89091" name="Rectangle 3">
            <a:extLst>
              <a:ext uri="{FF2B5EF4-FFF2-40B4-BE49-F238E27FC236}">
                <a16:creationId xmlns:a16="http://schemas.microsoft.com/office/drawing/2014/main" id="{5BC0EC44-6B69-4490-B3DC-5E2F68C43121}"/>
              </a:ext>
            </a:extLst>
          </p:cNvPr>
          <p:cNvSpPr>
            <a:spLocks noGrp="1" noChangeArrowheads="1"/>
          </p:cNvSpPr>
          <p:nvPr>
            <p:ph type="body" idx="1"/>
          </p:nvPr>
        </p:nvSpPr>
        <p:spPr>
          <a:xfrm>
            <a:off x="533400" y="1905000"/>
            <a:ext cx="8229600" cy="609600"/>
          </a:xfrm>
        </p:spPr>
        <p:txBody>
          <a:bodyPr/>
          <a:lstStyle/>
          <a:p>
            <a:pPr algn="ctr" eaLnBrk="1" hangingPunct="1">
              <a:buFontTx/>
              <a:buNone/>
            </a:pPr>
            <a:r>
              <a:rPr lang="en-US" altLang="en-US" sz="4000" b="1"/>
              <a:t>There are many ways to feel!</a:t>
            </a:r>
          </a:p>
          <a:p>
            <a:pPr eaLnBrk="1" hangingPunct="1"/>
            <a:endParaRPr lang="en-US" altLang="en-US"/>
          </a:p>
        </p:txBody>
      </p:sp>
      <p:sp>
        <p:nvSpPr>
          <p:cNvPr id="6148" name="Text Box 6">
            <a:extLst>
              <a:ext uri="{FF2B5EF4-FFF2-40B4-BE49-F238E27FC236}">
                <a16:creationId xmlns:a16="http://schemas.microsoft.com/office/drawing/2014/main" id="{55E7BAC4-F3DF-46E1-A8A1-E40320056992}"/>
              </a:ext>
            </a:extLst>
          </p:cNvPr>
          <p:cNvSpPr txBox="1">
            <a:spLocks noChangeArrowheads="1"/>
          </p:cNvSpPr>
          <p:nvPr/>
        </p:nvSpPr>
        <p:spPr bwMode="auto">
          <a:xfrm>
            <a:off x="2514600" y="5486400"/>
            <a:ext cx="41148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50000"/>
              </a:spcBef>
              <a:buFontTx/>
              <a:buNone/>
            </a:pPr>
            <a:r>
              <a:rPr lang="en-US" altLang="en-US" sz="2400" b="1">
                <a:solidFill>
                  <a:schemeClr val="tx1"/>
                </a:solidFill>
              </a:rPr>
              <a:t>Can you look at someone and know how they feel?</a:t>
            </a:r>
          </a:p>
        </p:txBody>
      </p:sp>
      <p:pic>
        <p:nvPicPr>
          <p:cNvPr id="6" name="Picture 6" descr="C:\Users\claudiap\AppData\Local\Microsoft\Windows\Temporary Internet Files\Content.IE5\TFINQMQI\MC900433821[1].png">
            <a:extLst>
              <a:ext uri="{FF2B5EF4-FFF2-40B4-BE49-F238E27FC236}">
                <a16:creationId xmlns:a16="http://schemas.microsoft.com/office/drawing/2014/main" id="{88DC9B67-3A34-4B58-89C8-7D0152AA8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claudiap\AppData\Local\Microsoft\Windows\Temporary Internet Files\Content.IE5\5IXQ3FGT\MC900433818[1].png">
            <a:extLst>
              <a:ext uri="{FF2B5EF4-FFF2-40B4-BE49-F238E27FC236}">
                <a16:creationId xmlns:a16="http://schemas.microsoft.com/office/drawing/2014/main" id="{01E8BF30-FD30-4C33-A3A3-1FAFA0336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743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claudiap\AppData\Local\Microsoft\Windows\Temporary Internet Files\Content.IE5\TFINQMQI\MC900433817[1].png">
            <a:extLst>
              <a:ext uri="{FF2B5EF4-FFF2-40B4-BE49-F238E27FC236}">
                <a16:creationId xmlns:a16="http://schemas.microsoft.com/office/drawing/2014/main" id="{65BCADDA-25D0-47EB-B161-F3BAB2C93F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352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claudiap\AppData\Local\Microsoft\Windows\Temporary Internet Files\Content.IE5\O8APHSOZ\MC900433816[1].png">
            <a:extLst>
              <a:ext uri="{FF2B5EF4-FFF2-40B4-BE49-F238E27FC236}">
                <a16:creationId xmlns:a16="http://schemas.microsoft.com/office/drawing/2014/main" id="{0181DB8F-5F5D-480B-BF03-0DC837646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267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claudiap\AppData\Local\Microsoft\Windows\Temporary Internet Files\Content.IE5\O8APHSOZ\MC900437563[1].wmf">
            <a:extLst>
              <a:ext uri="{FF2B5EF4-FFF2-40B4-BE49-F238E27FC236}">
                <a16:creationId xmlns:a16="http://schemas.microsoft.com/office/drawing/2014/main" id="{591C4346-B755-4C74-98C3-2EF81303F7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267200"/>
            <a:ext cx="99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Box 11">
            <a:extLst>
              <a:ext uri="{FF2B5EF4-FFF2-40B4-BE49-F238E27FC236}">
                <a16:creationId xmlns:a16="http://schemas.microsoft.com/office/drawing/2014/main" id="{8CA881A4-4427-47C5-94BF-B111247BDB12}"/>
              </a:ext>
            </a:extLst>
          </p:cNvPr>
          <p:cNvSpPr txBox="1">
            <a:spLocks noChangeArrowheads="1"/>
          </p:cNvSpPr>
          <p:nvPr/>
        </p:nvSpPr>
        <p:spPr bwMode="auto">
          <a:xfrm>
            <a:off x="1752600" y="2743200"/>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3600" b="1">
                <a:solidFill>
                  <a:schemeClr val="bg1"/>
                </a:solidFill>
              </a:rPr>
              <a:t>Angry</a:t>
            </a:r>
          </a:p>
        </p:txBody>
      </p:sp>
      <p:sp>
        <p:nvSpPr>
          <p:cNvPr id="6155" name="TextBox 12">
            <a:extLst>
              <a:ext uri="{FF2B5EF4-FFF2-40B4-BE49-F238E27FC236}">
                <a16:creationId xmlns:a16="http://schemas.microsoft.com/office/drawing/2014/main" id="{CAD86ADE-BD02-48A3-964C-576BC1B804D0}"/>
              </a:ext>
            </a:extLst>
          </p:cNvPr>
          <p:cNvSpPr txBox="1">
            <a:spLocks noChangeArrowheads="1"/>
          </p:cNvSpPr>
          <p:nvPr/>
        </p:nvSpPr>
        <p:spPr bwMode="auto">
          <a:xfrm>
            <a:off x="6705600" y="2819400"/>
            <a:ext cx="1030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3600" b="1">
                <a:solidFill>
                  <a:schemeClr val="bg1"/>
                </a:solidFill>
              </a:rPr>
              <a:t>Sad</a:t>
            </a:r>
          </a:p>
        </p:txBody>
      </p:sp>
      <p:sp>
        <p:nvSpPr>
          <p:cNvPr id="6156" name="TextBox 13">
            <a:extLst>
              <a:ext uri="{FF2B5EF4-FFF2-40B4-BE49-F238E27FC236}">
                <a16:creationId xmlns:a16="http://schemas.microsoft.com/office/drawing/2014/main" id="{209C80AB-1576-4239-99D1-14A56FE6CB68}"/>
              </a:ext>
            </a:extLst>
          </p:cNvPr>
          <p:cNvSpPr txBox="1">
            <a:spLocks noChangeArrowheads="1"/>
          </p:cNvSpPr>
          <p:nvPr/>
        </p:nvSpPr>
        <p:spPr bwMode="auto">
          <a:xfrm>
            <a:off x="4191000" y="35052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3600" b="1">
                <a:solidFill>
                  <a:schemeClr val="bg1"/>
                </a:solidFill>
              </a:rPr>
              <a:t>Happy</a:t>
            </a:r>
          </a:p>
        </p:txBody>
      </p:sp>
      <p:sp>
        <p:nvSpPr>
          <p:cNvPr id="6157" name="TextBox 14">
            <a:extLst>
              <a:ext uri="{FF2B5EF4-FFF2-40B4-BE49-F238E27FC236}">
                <a16:creationId xmlns:a16="http://schemas.microsoft.com/office/drawing/2014/main" id="{7BC33E76-6809-4306-A8EB-607967E6FB22}"/>
              </a:ext>
            </a:extLst>
          </p:cNvPr>
          <p:cNvSpPr txBox="1">
            <a:spLocks noChangeArrowheads="1"/>
          </p:cNvSpPr>
          <p:nvPr/>
        </p:nvSpPr>
        <p:spPr bwMode="auto">
          <a:xfrm>
            <a:off x="1676400" y="43434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3600" b="1">
                <a:solidFill>
                  <a:schemeClr val="bg1"/>
                </a:solidFill>
              </a:rPr>
              <a:t>Worried</a:t>
            </a:r>
          </a:p>
        </p:txBody>
      </p:sp>
      <p:sp>
        <p:nvSpPr>
          <p:cNvPr id="6158" name="TextBox 15">
            <a:extLst>
              <a:ext uri="{FF2B5EF4-FFF2-40B4-BE49-F238E27FC236}">
                <a16:creationId xmlns:a16="http://schemas.microsoft.com/office/drawing/2014/main" id="{6CFA8A23-9B48-42AE-A490-CF1E687BB1C7}"/>
              </a:ext>
            </a:extLst>
          </p:cNvPr>
          <p:cNvSpPr txBox="1">
            <a:spLocks noChangeArrowheads="1"/>
          </p:cNvSpPr>
          <p:nvPr/>
        </p:nvSpPr>
        <p:spPr bwMode="auto">
          <a:xfrm>
            <a:off x="6400800" y="4419600"/>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3600" b="1">
                <a:solidFill>
                  <a:schemeClr val="bg1"/>
                </a:solidFill>
              </a:rPr>
              <a:t>Scared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slide(fromBottom)">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3"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SGP_SEATTLE30">
            <a:extLst>
              <a:ext uri="{FF2B5EF4-FFF2-40B4-BE49-F238E27FC236}">
                <a16:creationId xmlns:a16="http://schemas.microsoft.com/office/drawing/2014/main" id="{B956031D-B9B6-4961-A34A-580C44B54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083050" cy="5181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5" name="Picture 4" descr="Happy_Feet-783810">
            <a:extLst>
              <a:ext uri="{FF2B5EF4-FFF2-40B4-BE49-F238E27FC236}">
                <a16:creationId xmlns:a16="http://schemas.microsoft.com/office/drawing/2014/main" id="{7AD57F34-80F0-404B-B760-5AFD22EBDD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888" t="44827" r="19878"/>
          <a:stretch>
            <a:fillRect/>
          </a:stretch>
        </p:blipFill>
        <p:spPr bwMode="auto">
          <a:xfrm>
            <a:off x="4800600" y="533400"/>
            <a:ext cx="4038600" cy="6096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96" name="Text Box 5">
            <a:extLst>
              <a:ext uri="{FF2B5EF4-FFF2-40B4-BE49-F238E27FC236}">
                <a16:creationId xmlns:a16="http://schemas.microsoft.com/office/drawing/2014/main" id="{F53C41D7-8A29-4347-9A55-C51883D962B5}"/>
              </a:ext>
            </a:extLst>
          </p:cNvPr>
          <p:cNvSpPr txBox="1">
            <a:spLocks noChangeArrowheads="1"/>
          </p:cNvSpPr>
          <p:nvPr/>
        </p:nvSpPr>
        <p:spPr bwMode="auto">
          <a:xfrm>
            <a:off x="457200" y="5105400"/>
            <a:ext cx="3429000" cy="461963"/>
          </a:xfrm>
          <a:prstGeom prst="rect">
            <a:avLst/>
          </a:prstGeom>
          <a:solidFill>
            <a:schemeClr val="bg1"/>
          </a:solidFill>
          <a:ln w="3810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200">
                <a:solidFill>
                  <a:schemeClr val="tx1"/>
                </a:solidFill>
              </a:rPr>
              <a:t>http://www.cyclingnews.com/cross.php?id=/photos/2006/nov06/radcup06/USGP_SEATTLE30</a:t>
            </a:r>
          </a:p>
        </p:txBody>
      </p:sp>
      <p:sp>
        <p:nvSpPr>
          <p:cNvPr id="8197" name="Text Box 6">
            <a:extLst>
              <a:ext uri="{FF2B5EF4-FFF2-40B4-BE49-F238E27FC236}">
                <a16:creationId xmlns:a16="http://schemas.microsoft.com/office/drawing/2014/main" id="{06E0CC1B-E7B4-4756-9F14-7D8545994799}"/>
              </a:ext>
            </a:extLst>
          </p:cNvPr>
          <p:cNvSpPr txBox="1">
            <a:spLocks noChangeArrowheads="1"/>
          </p:cNvSpPr>
          <p:nvPr/>
        </p:nvSpPr>
        <p:spPr bwMode="auto">
          <a:xfrm>
            <a:off x="5943600" y="6172200"/>
            <a:ext cx="2590800" cy="307975"/>
          </a:xfrm>
          <a:prstGeom prst="rect">
            <a:avLst/>
          </a:prstGeom>
          <a:solidFill>
            <a:schemeClr val="bg1"/>
          </a:solidFill>
          <a:ln w="5715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400">
                <a:solidFill>
                  <a:schemeClr val="tx1"/>
                </a:solidFill>
              </a:rPr>
              <a:t>http://www.movies.about.com </a:t>
            </a:r>
          </a:p>
        </p:txBody>
      </p:sp>
      <p:sp>
        <p:nvSpPr>
          <p:cNvPr id="8198" name="TextBox 7">
            <a:extLst>
              <a:ext uri="{FF2B5EF4-FFF2-40B4-BE49-F238E27FC236}">
                <a16:creationId xmlns:a16="http://schemas.microsoft.com/office/drawing/2014/main" id="{CFBF5E8F-9907-44BA-A5E0-C4902D8E7724}"/>
              </a:ext>
            </a:extLst>
          </p:cNvPr>
          <p:cNvSpPr txBox="1">
            <a:spLocks noChangeArrowheads="1"/>
          </p:cNvSpPr>
          <p:nvPr/>
        </p:nvSpPr>
        <p:spPr bwMode="auto">
          <a:xfrm>
            <a:off x="0" y="5562600"/>
            <a:ext cx="472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b="1">
                <a:solidFill>
                  <a:schemeClr val="tx1"/>
                </a:solidFill>
              </a:rPr>
              <a:t>What are </a:t>
            </a:r>
            <a:r>
              <a:rPr lang="en-US" altLang="en-US">
                <a:solidFill>
                  <a:schemeClr val="tx1"/>
                </a:solidFill>
              </a:rPr>
              <a:t>t</a:t>
            </a:r>
            <a:r>
              <a:rPr lang="en-US" altLang="en-US" b="1">
                <a:solidFill>
                  <a:schemeClr val="tx1"/>
                </a:solidFill>
              </a:rPr>
              <a:t>hey feeling?</a:t>
            </a:r>
          </a:p>
          <a:p>
            <a:pPr eaLnBrk="1" hangingPunct="1">
              <a:spcBef>
                <a:spcPct val="0"/>
              </a:spcBef>
              <a:buFontTx/>
              <a:buNone/>
            </a:pPr>
            <a:r>
              <a:rPr lang="en-US" altLang="en-US" b="1">
                <a:solidFill>
                  <a:schemeClr val="tx1"/>
                </a:solidFill>
              </a:rPr>
              <a:t>What are their actions?</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ad_Eiko">
            <a:extLst>
              <a:ext uri="{FF2B5EF4-FFF2-40B4-BE49-F238E27FC236}">
                <a16:creationId xmlns:a16="http://schemas.microsoft.com/office/drawing/2014/main" id="{AB48A902-B3A3-44AE-BA10-5EE1B0DA4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16" t="8450" r="23567" b="15492"/>
          <a:stretch>
            <a:fillRect/>
          </a:stretch>
        </p:blipFill>
        <p:spPr bwMode="auto">
          <a:xfrm>
            <a:off x="304800" y="304800"/>
            <a:ext cx="3657600" cy="6172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Box 6">
            <a:extLst>
              <a:ext uri="{FF2B5EF4-FFF2-40B4-BE49-F238E27FC236}">
                <a16:creationId xmlns:a16="http://schemas.microsoft.com/office/drawing/2014/main" id="{03847518-5BD8-4A1D-9885-C630246E10DE}"/>
              </a:ext>
            </a:extLst>
          </p:cNvPr>
          <p:cNvSpPr txBox="1">
            <a:spLocks noChangeArrowheads="1"/>
          </p:cNvSpPr>
          <p:nvPr/>
        </p:nvSpPr>
        <p:spPr bwMode="auto">
          <a:xfrm>
            <a:off x="4343400" y="5715000"/>
            <a:ext cx="419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800" b="1">
                <a:solidFill>
                  <a:schemeClr val="tx1"/>
                </a:solidFill>
              </a:rPr>
              <a:t>What  are they doing?</a:t>
            </a:r>
          </a:p>
          <a:p>
            <a:pPr eaLnBrk="1" hangingPunct="1">
              <a:spcBef>
                <a:spcPct val="0"/>
              </a:spcBef>
              <a:buFontTx/>
              <a:buNone/>
            </a:pPr>
            <a:r>
              <a:rPr lang="en-US" altLang="en-US" sz="2800" b="1">
                <a:solidFill>
                  <a:schemeClr val="tx1"/>
                </a:solidFill>
              </a:rPr>
              <a:t>What are they feeling?</a:t>
            </a:r>
          </a:p>
        </p:txBody>
      </p:sp>
      <p:pic>
        <p:nvPicPr>
          <p:cNvPr id="10244" name="Picture 2">
            <a:extLst>
              <a:ext uri="{FF2B5EF4-FFF2-40B4-BE49-F238E27FC236}">
                <a16:creationId xmlns:a16="http://schemas.microsoft.com/office/drawing/2014/main" id="{2BE2AC53-67D7-484C-A9FC-53BD506FB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8913"/>
            <a:ext cx="3657600" cy="54864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upset girl at desk">
            <a:extLst>
              <a:ext uri="{FF2B5EF4-FFF2-40B4-BE49-F238E27FC236}">
                <a16:creationId xmlns:a16="http://schemas.microsoft.com/office/drawing/2014/main" id="{60C3795B-273B-4368-A5C2-652B461F9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333"/>
          <a:stretch>
            <a:fillRect/>
          </a:stretch>
        </p:blipFill>
        <p:spPr bwMode="auto">
          <a:xfrm>
            <a:off x="228600" y="1066800"/>
            <a:ext cx="3905250" cy="4343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11" descr="stress black male">
            <a:extLst>
              <a:ext uri="{FF2B5EF4-FFF2-40B4-BE49-F238E27FC236}">
                <a16:creationId xmlns:a16="http://schemas.microsoft.com/office/drawing/2014/main" id="{44EE432A-A82E-4FB4-845E-9F38FC281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410" r="8301" b="7950"/>
          <a:stretch>
            <a:fillRect/>
          </a:stretch>
        </p:blipFill>
        <p:spPr bwMode="auto">
          <a:xfrm>
            <a:off x="4495800" y="914400"/>
            <a:ext cx="4418013" cy="4495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2" name="TextBox 5">
            <a:extLst>
              <a:ext uri="{FF2B5EF4-FFF2-40B4-BE49-F238E27FC236}">
                <a16:creationId xmlns:a16="http://schemas.microsoft.com/office/drawing/2014/main" id="{34F7D313-B32B-403A-ACF1-BAF26A33840E}"/>
              </a:ext>
            </a:extLst>
          </p:cNvPr>
          <p:cNvSpPr txBox="1">
            <a:spLocks noChangeArrowheads="1"/>
          </p:cNvSpPr>
          <p:nvPr/>
        </p:nvSpPr>
        <p:spPr bwMode="auto">
          <a:xfrm>
            <a:off x="609600" y="5715000"/>
            <a:ext cx="815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800" b="1">
                <a:solidFill>
                  <a:schemeClr val="tx1"/>
                </a:solidFill>
              </a:rPr>
              <a:t>Look at the people.</a:t>
            </a:r>
          </a:p>
          <a:p>
            <a:pPr eaLnBrk="1" hangingPunct="1">
              <a:spcBef>
                <a:spcPct val="0"/>
              </a:spcBef>
              <a:buFontTx/>
              <a:buNone/>
            </a:pPr>
            <a:r>
              <a:rPr lang="en-US" altLang="en-US" sz="2800" b="1">
                <a:solidFill>
                  <a:schemeClr val="tx1"/>
                </a:solidFill>
              </a:rPr>
              <a:t>What are they feeling? </a:t>
            </a:r>
          </a:p>
          <a:p>
            <a:pPr eaLnBrk="1" hangingPunct="1">
              <a:spcBef>
                <a:spcPct val="0"/>
              </a:spcBef>
              <a:buFontTx/>
              <a:buNone/>
            </a:pPr>
            <a:endParaRPr lang="en-US" altLang="en-US" sz="2800" b="1">
              <a:solidFill>
                <a:schemeClr val="tx1"/>
              </a:solidFill>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cared">
            <a:extLst>
              <a:ext uri="{FF2B5EF4-FFF2-40B4-BE49-F238E27FC236}">
                <a16:creationId xmlns:a16="http://schemas.microsoft.com/office/drawing/2014/main" id="{EDCC821C-54BA-472C-9363-E73DC5CA0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016375" cy="5562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39" name="Text Box 4">
            <a:extLst>
              <a:ext uri="{FF2B5EF4-FFF2-40B4-BE49-F238E27FC236}">
                <a16:creationId xmlns:a16="http://schemas.microsoft.com/office/drawing/2014/main" id="{005D405F-DC9F-4B3D-8690-748FA2A0E628}"/>
              </a:ext>
            </a:extLst>
          </p:cNvPr>
          <p:cNvSpPr txBox="1">
            <a:spLocks noChangeArrowheads="1"/>
          </p:cNvSpPr>
          <p:nvPr/>
        </p:nvSpPr>
        <p:spPr bwMode="auto">
          <a:xfrm>
            <a:off x="1143000" y="4953000"/>
            <a:ext cx="2438400" cy="3667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endParaRPr lang="en-US" altLang="en-US" sz="1800">
              <a:solidFill>
                <a:schemeClr val="tx1"/>
              </a:solidFill>
            </a:endParaRPr>
          </a:p>
        </p:txBody>
      </p:sp>
      <p:sp>
        <p:nvSpPr>
          <p:cNvPr id="14340" name="Text Box 7">
            <a:extLst>
              <a:ext uri="{FF2B5EF4-FFF2-40B4-BE49-F238E27FC236}">
                <a16:creationId xmlns:a16="http://schemas.microsoft.com/office/drawing/2014/main" id="{C52B766F-7F6A-4D0F-AFAE-C4A532772A74}"/>
              </a:ext>
            </a:extLst>
          </p:cNvPr>
          <p:cNvSpPr txBox="1">
            <a:spLocks noChangeArrowheads="1"/>
          </p:cNvSpPr>
          <p:nvPr/>
        </p:nvSpPr>
        <p:spPr bwMode="auto">
          <a:xfrm>
            <a:off x="1371600" y="5029200"/>
            <a:ext cx="1828800" cy="276225"/>
          </a:xfrm>
          <a:prstGeom prst="rect">
            <a:avLst/>
          </a:prstGeom>
          <a:solidFill>
            <a:schemeClr val="bg1"/>
          </a:solidFill>
          <a:ln w="3810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200">
                <a:solidFill>
                  <a:schemeClr val="tx1"/>
                </a:solidFill>
              </a:rPr>
              <a:t>www.veryfunnypics.com</a:t>
            </a:r>
          </a:p>
        </p:txBody>
      </p:sp>
      <p:sp>
        <p:nvSpPr>
          <p:cNvPr id="14341" name="TextBox 8">
            <a:extLst>
              <a:ext uri="{FF2B5EF4-FFF2-40B4-BE49-F238E27FC236}">
                <a16:creationId xmlns:a16="http://schemas.microsoft.com/office/drawing/2014/main" id="{E5B062FB-9EA0-49E4-ABCB-78460FC07367}"/>
              </a:ext>
            </a:extLst>
          </p:cNvPr>
          <p:cNvSpPr txBox="1">
            <a:spLocks noChangeArrowheads="1"/>
          </p:cNvSpPr>
          <p:nvPr/>
        </p:nvSpPr>
        <p:spPr bwMode="auto">
          <a:xfrm>
            <a:off x="228600" y="5867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b="1">
                <a:solidFill>
                  <a:schemeClr val="tx1"/>
                </a:solidFill>
              </a:rPr>
              <a:t>How do you think they feel? </a:t>
            </a:r>
          </a:p>
          <a:p>
            <a:pPr eaLnBrk="1" hangingPunct="1">
              <a:spcBef>
                <a:spcPct val="0"/>
              </a:spcBef>
              <a:buFontTx/>
              <a:buNone/>
            </a:pPr>
            <a:r>
              <a:rPr lang="en-US" altLang="en-US" sz="2400" b="1">
                <a:solidFill>
                  <a:schemeClr val="tx1"/>
                </a:solidFill>
              </a:rPr>
              <a:t>Do their faces tell you something about how they feel?</a:t>
            </a:r>
          </a:p>
        </p:txBody>
      </p:sp>
      <p:pic>
        <p:nvPicPr>
          <p:cNvPr id="14342" name="Picture 5">
            <a:extLst>
              <a:ext uri="{FF2B5EF4-FFF2-40B4-BE49-F238E27FC236}">
                <a16:creationId xmlns:a16="http://schemas.microsoft.com/office/drawing/2014/main" id="{69709D1B-406D-4D33-A651-8733FE0DB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722"/>
          <a:stretch>
            <a:fillRect/>
          </a:stretch>
        </p:blipFill>
        <p:spPr bwMode="auto">
          <a:xfrm>
            <a:off x="4822825" y="304800"/>
            <a:ext cx="3416300" cy="5503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leachfront">
            <a:extLst>
              <a:ext uri="{FF2B5EF4-FFF2-40B4-BE49-F238E27FC236}">
                <a16:creationId xmlns:a16="http://schemas.microsoft.com/office/drawing/2014/main" id="{7772A93E-E585-4BA6-BA0E-2780DB4DD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629" t="44794" r="32744"/>
          <a:stretch>
            <a:fillRect/>
          </a:stretch>
        </p:blipFill>
        <p:spPr bwMode="auto">
          <a:xfrm>
            <a:off x="5105400" y="990600"/>
            <a:ext cx="3760788" cy="46355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Box 6">
            <a:extLst>
              <a:ext uri="{FF2B5EF4-FFF2-40B4-BE49-F238E27FC236}">
                <a16:creationId xmlns:a16="http://schemas.microsoft.com/office/drawing/2014/main" id="{74C3CC1B-6765-47B8-9C16-C6A14BA8258C}"/>
              </a:ext>
            </a:extLst>
          </p:cNvPr>
          <p:cNvSpPr txBox="1">
            <a:spLocks noChangeArrowheads="1"/>
          </p:cNvSpPr>
          <p:nvPr/>
        </p:nvSpPr>
        <p:spPr bwMode="auto">
          <a:xfrm>
            <a:off x="304800" y="54864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b="1">
                <a:solidFill>
                  <a:schemeClr val="tx1"/>
                </a:solidFill>
              </a:rPr>
              <a:t>Look at their faces and bodies. </a:t>
            </a:r>
          </a:p>
          <a:p>
            <a:pPr eaLnBrk="1" hangingPunct="1">
              <a:spcBef>
                <a:spcPct val="0"/>
              </a:spcBef>
              <a:buFontTx/>
              <a:buNone/>
            </a:pPr>
            <a:r>
              <a:rPr lang="en-US" altLang="en-US" sz="2400" b="1">
                <a:solidFill>
                  <a:schemeClr val="tx1"/>
                </a:solidFill>
              </a:rPr>
              <a:t>What  do you see that tells you how they feel?</a:t>
            </a:r>
          </a:p>
        </p:txBody>
      </p:sp>
      <p:pic>
        <p:nvPicPr>
          <p:cNvPr id="16388" name="Picture 2">
            <a:extLst>
              <a:ext uri="{FF2B5EF4-FFF2-40B4-BE49-F238E27FC236}">
                <a16:creationId xmlns:a16="http://schemas.microsoft.com/office/drawing/2014/main" id="{F0F30A8C-2516-476E-84A6-159438280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50800"/>
            <a:ext cx="5562600" cy="370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908E907-16B7-4CD2-A225-D5F39152BDED}"/>
              </a:ext>
            </a:extLst>
          </p:cNvPr>
          <p:cNvSpPr>
            <a:spLocks noGrp="1" noChangeArrowheads="1"/>
          </p:cNvSpPr>
          <p:nvPr>
            <p:ph type="title"/>
          </p:nvPr>
        </p:nvSpPr>
        <p:spPr/>
        <p:txBody>
          <a:bodyPr/>
          <a:lstStyle/>
          <a:p>
            <a:pPr eaLnBrk="1" hangingPunct="1"/>
            <a:r>
              <a:rPr lang="en-US" altLang="en-US"/>
              <a:t>What makes our feelings happen?</a:t>
            </a:r>
          </a:p>
        </p:txBody>
      </p:sp>
      <p:sp>
        <p:nvSpPr>
          <p:cNvPr id="46083" name="Rectangle 3">
            <a:extLst>
              <a:ext uri="{FF2B5EF4-FFF2-40B4-BE49-F238E27FC236}">
                <a16:creationId xmlns:a16="http://schemas.microsoft.com/office/drawing/2014/main" id="{B106E24A-EA44-43CB-993F-44A8A7AD5A2A}"/>
              </a:ext>
            </a:extLst>
          </p:cNvPr>
          <p:cNvSpPr>
            <a:spLocks noGrp="1" noChangeArrowheads="1"/>
          </p:cNvSpPr>
          <p:nvPr>
            <p:ph type="body" idx="1"/>
          </p:nvPr>
        </p:nvSpPr>
        <p:spPr>
          <a:xfrm>
            <a:off x="533400" y="1676400"/>
            <a:ext cx="8229600" cy="4267200"/>
          </a:xfrm>
        </p:spPr>
        <p:txBody>
          <a:bodyPr/>
          <a:lstStyle/>
          <a:p>
            <a:pPr eaLnBrk="1" hangingPunct="1">
              <a:lnSpc>
                <a:spcPct val="80000"/>
              </a:lnSpc>
              <a:buFont typeface="Wingdings" panose="05000000000000000000" pitchFamily="2" charset="2"/>
              <a:buChar char="ü"/>
            </a:pPr>
            <a:r>
              <a:rPr lang="en-US" altLang="en-US" sz="3600" b="1"/>
              <a:t>You or someone else does something or says something</a:t>
            </a:r>
          </a:p>
          <a:p>
            <a:pPr eaLnBrk="1" hangingPunct="1">
              <a:lnSpc>
                <a:spcPct val="80000"/>
              </a:lnSpc>
              <a:buFont typeface="Wingdings" panose="05000000000000000000" pitchFamily="2" charset="2"/>
              <a:buChar char="ü"/>
            </a:pPr>
            <a:r>
              <a:rPr lang="en-US" altLang="en-US" sz="3600" b="1"/>
              <a:t>Something happens</a:t>
            </a:r>
          </a:p>
          <a:p>
            <a:pPr eaLnBrk="1" hangingPunct="1">
              <a:lnSpc>
                <a:spcPct val="80000"/>
              </a:lnSpc>
              <a:buFontTx/>
              <a:buNone/>
            </a:pPr>
            <a:r>
              <a:rPr lang="en-US" altLang="en-US" sz="3600" b="1"/>
              <a:t>     </a:t>
            </a:r>
            <a:r>
              <a:rPr lang="en-US" altLang="en-US" sz="3600" b="1" i="1"/>
              <a:t>like</a:t>
            </a:r>
            <a:r>
              <a:rPr lang="en-US" altLang="en-US" sz="2800" b="1" i="1"/>
              <a:t>:  </a:t>
            </a:r>
            <a:r>
              <a:rPr lang="en-US" altLang="en-US" sz="2400"/>
              <a:t>Your computer breaks in the middle of a game</a:t>
            </a:r>
          </a:p>
          <a:p>
            <a:pPr lvl="1" eaLnBrk="1" hangingPunct="1">
              <a:lnSpc>
                <a:spcPct val="80000"/>
              </a:lnSpc>
              <a:buFontTx/>
              <a:buNone/>
            </a:pPr>
            <a:r>
              <a:rPr lang="en-US" altLang="en-US" sz="2400"/>
              <a:t>               You get invited to a friend’s birthday  party</a:t>
            </a:r>
          </a:p>
          <a:p>
            <a:pPr lvl="1" eaLnBrk="1" hangingPunct="1">
              <a:lnSpc>
                <a:spcPct val="80000"/>
              </a:lnSpc>
              <a:buFontTx/>
              <a:buNone/>
            </a:pPr>
            <a:r>
              <a:rPr lang="en-US" altLang="en-US" sz="2400"/>
              <a:t>               You have a hard spelling test tomorrow </a:t>
            </a:r>
          </a:p>
          <a:p>
            <a:pPr lvl="1" eaLnBrk="1" hangingPunct="1">
              <a:lnSpc>
                <a:spcPct val="80000"/>
              </a:lnSpc>
              <a:buFontTx/>
              <a:buNone/>
            </a:pPr>
            <a:r>
              <a:rPr lang="en-US" altLang="en-US" sz="2400"/>
              <a:t>     </a:t>
            </a:r>
          </a:p>
          <a:p>
            <a:pPr lvl="1" eaLnBrk="1" hangingPunct="1">
              <a:lnSpc>
                <a:spcPct val="80000"/>
              </a:lnSpc>
              <a:buFontTx/>
              <a:buNone/>
            </a:pPr>
            <a:r>
              <a:rPr lang="en-US" altLang="en-US" sz="2400"/>
              <a:t>               </a:t>
            </a:r>
          </a:p>
          <a:p>
            <a:pPr lvl="1" eaLnBrk="1" hangingPunct="1">
              <a:lnSpc>
                <a:spcPct val="80000"/>
              </a:lnSpc>
              <a:buFontTx/>
              <a:buNone/>
            </a:pPr>
            <a:r>
              <a:rPr lang="en-US" altLang="en-US" sz="2400"/>
              <a:t>               </a:t>
            </a:r>
          </a:p>
          <a:p>
            <a:pPr lvl="1" eaLnBrk="1" hangingPunct="1">
              <a:lnSpc>
                <a:spcPct val="80000"/>
              </a:lnSpc>
              <a:buFontTx/>
              <a:buNone/>
            </a:pPr>
            <a:r>
              <a:rPr lang="en-US" altLang="en-US" sz="2400"/>
              <a:t>               </a:t>
            </a:r>
          </a:p>
          <a:p>
            <a:pPr lvl="1" eaLnBrk="1" hangingPunct="1">
              <a:lnSpc>
                <a:spcPct val="80000"/>
              </a:lnSpc>
              <a:buFontTx/>
              <a:buNone/>
            </a:pPr>
            <a:endParaRPr lang="en-US" altLang="en-US" sz="2400"/>
          </a:p>
          <a:p>
            <a:pPr lvl="1" eaLnBrk="1" hangingPunct="1">
              <a:lnSpc>
                <a:spcPct val="80000"/>
              </a:lnSpc>
              <a:buFontTx/>
              <a:buNone/>
            </a:pPr>
            <a:endParaRPr lang="en-US" altLang="en-US" sz="2400"/>
          </a:p>
        </p:txBody>
      </p:sp>
      <p:pic>
        <p:nvPicPr>
          <p:cNvPr id="18436" name="Picture 5" descr="C:\Users\claudiap\AppData\Local\Microsoft\Windows\Temporary Internet Files\Content.IE5\EMJXMESR\MP900178845[1].jpg">
            <a:extLst>
              <a:ext uri="{FF2B5EF4-FFF2-40B4-BE49-F238E27FC236}">
                <a16:creationId xmlns:a16="http://schemas.microsoft.com/office/drawing/2014/main" id="{4F343134-7ECE-4C94-AE72-4E1F69B5F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838200"/>
            <a:ext cx="190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http://t2.gstatic.com/images?q=tbn:ANd9GcRMj9uyH2wQXH-XNJnJuXhxvNB937Gdm2V29wH2H92JsC11PKIe_w">
            <a:extLst>
              <a:ext uri="{FF2B5EF4-FFF2-40B4-BE49-F238E27FC236}">
                <a16:creationId xmlns:a16="http://schemas.microsoft.com/office/drawing/2014/main" id="{89C2A63F-B01C-4ED7-9712-D4B82EB4B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648200"/>
            <a:ext cx="26670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1" descr="http://t1.gstatic.com/images?q=tbn:ANd9GcQTpkK4DnYdX797X4pUnO9RgeCQGF8xEpp1uSBqFuG3mMK6279l">
            <a:extLst>
              <a:ext uri="{FF2B5EF4-FFF2-40B4-BE49-F238E27FC236}">
                <a16:creationId xmlns:a16="http://schemas.microsoft.com/office/drawing/2014/main" id="{4DA38508-09A6-498E-89F2-48B817DDB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419600"/>
            <a:ext cx="2552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3" descr="http://t3.gstatic.com/images?q=tbn:ANd9GcS0GwRTM3FayAjeKdPAOabGM6AQTQGdBhwK4HsWVEamXfZMD24BBA">
            <a:extLst>
              <a:ext uri="{FF2B5EF4-FFF2-40B4-BE49-F238E27FC236}">
                <a16:creationId xmlns:a16="http://schemas.microsoft.com/office/drawing/2014/main" id="{5AD00E1B-7844-40B2-BC60-FA9861CD93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419600"/>
            <a:ext cx="2651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slide(fromBottom)">
                                      <p:cBhvr>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C:\Users\claudiap\AppData\Local\Microsoft\Windows\Temporary Internet Files\Content.IE5\TFINQMQI\MP900202055[1].jpg">
            <a:extLst>
              <a:ext uri="{FF2B5EF4-FFF2-40B4-BE49-F238E27FC236}">
                <a16:creationId xmlns:a16="http://schemas.microsoft.com/office/drawing/2014/main" id="{32DBE8CF-6AAF-4A4C-BA65-1F99E78C5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81534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AutoShape 6">
            <a:extLst>
              <a:ext uri="{FF2B5EF4-FFF2-40B4-BE49-F238E27FC236}">
                <a16:creationId xmlns:a16="http://schemas.microsoft.com/office/drawing/2014/main" id="{58B45A00-433D-4336-A5C0-17528FDDCFCB}"/>
              </a:ext>
            </a:extLst>
          </p:cNvPr>
          <p:cNvSpPr>
            <a:spLocks noChangeArrowheads="1"/>
          </p:cNvSpPr>
          <p:nvPr/>
        </p:nvSpPr>
        <p:spPr bwMode="auto">
          <a:xfrm>
            <a:off x="5029200" y="0"/>
            <a:ext cx="3886200" cy="2209800"/>
          </a:xfrm>
          <a:prstGeom prst="cloudCallout">
            <a:avLst>
              <a:gd name="adj1" fmla="val -44023"/>
              <a:gd name="adj2" fmla="val 70000"/>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Franklin Gothic Heavy" panose="020B0903020102020204" pitchFamily="34" charset="0"/>
              </a:rPr>
              <a:t>Feeling:</a:t>
            </a:r>
          </a:p>
          <a:p>
            <a:pPr algn="ctr" eaLnBrk="1" hangingPunct="1">
              <a:spcBef>
                <a:spcPct val="0"/>
              </a:spcBef>
              <a:buFontTx/>
              <a:buNone/>
            </a:pPr>
            <a:r>
              <a:rPr lang="en-US" altLang="en-US" sz="3600" b="1">
                <a:solidFill>
                  <a:schemeClr val="bg1"/>
                </a:solidFill>
                <a:latin typeface="Franklin Gothic Heavy" panose="020B0903020102020204" pitchFamily="34" charset="0"/>
              </a:rPr>
              <a:t>“I am so happy!”</a:t>
            </a:r>
          </a:p>
        </p:txBody>
      </p:sp>
      <p:sp>
        <p:nvSpPr>
          <p:cNvPr id="90121" name="Text Box 9">
            <a:extLst>
              <a:ext uri="{FF2B5EF4-FFF2-40B4-BE49-F238E27FC236}">
                <a16:creationId xmlns:a16="http://schemas.microsoft.com/office/drawing/2014/main" id="{D5D9DAF0-F38D-4D0E-BF27-87A30680479B}"/>
              </a:ext>
            </a:extLst>
          </p:cNvPr>
          <p:cNvSpPr txBox="1">
            <a:spLocks noChangeArrowheads="1"/>
          </p:cNvSpPr>
          <p:nvPr/>
        </p:nvSpPr>
        <p:spPr bwMode="auto">
          <a:xfrm>
            <a:off x="381000" y="304800"/>
            <a:ext cx="4267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50000"/>
              </a:spcBef>
              <a:buFontTx/>
              <a:buNone/>
            </a:pPr>
            <a:r>
              <a:rPr lang="en-US" altLang="en-US" sz="3600" b="1">
                <a:solidFill>
                  <a:schemeClr val="bg1"/>
                </a:solidFill>
                <a:latin typeface="Franklin Gothic Heavy" panose="020B0903020102020204" pitchFamily="34" charset="0"/>
              </a:rPr>
              <a:t>I </a:t>
            </a:r>
            <a:r>
              <a:rPr lang="en-US" altLang="en-US" sz="3600" b="1" u="sng">
                <a:solidFill>
                  <a:schemeClr val="bg1"/>
                </a:solidFill>
                <a:latin typeface="Franklin Gothic Heavy" panose="020B0903020102020204" pitchFamily="34" charset="0"/>
              </a:rPr>
              <a:t>love</a:t>
            </a:r>
            <a:r>
              <a:rPr lang="en-US" altLang="en-US" sz="3600" b="1">
                <a:solidFill>
                  <a:schemeClr val="bg1"/>
                </a:solidFill>
                <a:latin typeface="Franklin Gothic Heavy" panose="020B0903020102020204" pitchFamily="34" charset="0"/>
              </a:rPr>
              <a:t> playing on the playground with my friends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fade">
                                      <p:cBhvr>
                                        <p:cTn id="7" dur="800" decel="100000"/>
                                        <p:tgtEl>
                                          <p:spTgt spid="90118"/>
                                        </p:tgtEl>
                                      </p:cBhvr>
                                    </p:animEffect>
                                    <p:anim calcmode="lin" valueType="num">
                                      <p:cBhvr>
                                        <p:cTn id="8" dur="800" decel="100000" fill="hold"/>
                                        <p:tgtEl>
                                          <p:spTgt spid="90118"/>
                                        </p:tgtEl>
                                        <p:attrNameLst>
                                          <p:attrName>style.rotation</p:attrName>
                                        </p:attrNameLst>
                                      </p:cBhvr>
                                      <p:tavLst>
                                        <p:tav tm="0">
                                          <p:val>
                                            <p:fltVal val="-90"/>
                                          </p:val>
                                        </p:tav>
                                        <p:tav tm="100000">
                                          <p:val>
                                            <p:fltVal val="0"/>
                                          </p:val>
                                        </p:tav>
                                      </p:tavLst>
                                    </p:anim>
                                    <p:anim calcmode="lin" valueType="num">
                                      <p:cBhvr>
                                        <p:cTn id="9" dur="800" decel="100000" fill="hold"/>
                                        <p:tgtEl>
                                          <p:spTgt spid="90118"/>
                                        </p:tgtEl>
                                        <p:attrNameLst>
                                          <p:attrName>ppt_x</p:attrName>
                                        </p:attrNameLst>
                                      </p:cBhvr>
                                      <p:tavLst>
                                        <p:tav tm="0">
                                          <p:val>
                                            <p:strVal val="#ppt_x+0.4"/>
                                          </p:val>
                                        </p:tav>
                                        <p:tav tm="100000">
                                          <p:val>
                                            <p:strVal val="#ppt_x-0.05"/>
                                          </p:val>
                                        </p:tav>
                                      </p:tavLst>
                                    </p:anim>
                                    <p:anim calcmode="lin" valueType="num">
                                      <p:cBhvr>
                                        <p:cTn id="10" dur="800" decel="100000" fill="hold"/>
                                        <p:tgtEl>
                                          <p:spTgt spid="901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01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011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90121">
                                            <p:txEl>
                                              <p:pRg st="0" end="0"/>
                                            </p:txEl>
                                          </p:spTgt>
                                        </p:tgtEl>
                                        <p:attrNameLst>
                                          <p:attrName>style.visibility</p:attrName>
                                        </p:attrNameLst>
                                      </p:cBhvr>
                                      <p:to>
                                        <p:strVal val="visible"/>
                                      </p:to>
                                    </p:set>
                                    <p:anim calcmode="lin" valueType="num">
                                      <p:cBhvr>
                                        <p:cTn id="17" dur="500" fill="hold"/>
                                        <p:tgtEl>
                                          <p:spTgt spid="9012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012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TotalTime>
  <Words>1752</Words>
  <Application>Microsoft Office PowerPoint</Application>
  <PresentationFormat>On-screen Show (4:3)</PresentationFormat>
  <Paragraphs>242</Paragraphs>
  <Slides>18</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Biondi</vt:lpstr>
      <vt:lpstr>Wingdings</vt:lpstr>
      <vt:lpstr>Franklin Gothic Heavy</vt:lpstr>
      <vt:lpstr>Tempus Sans ITC</vt:lpstr>
      <vt:lpstr>Arial Black</vt:lpstr>
      <vt:lpstr>Century Gothic</vt:lpstr>
      <vt:lpstr>Default Design</vt:lpstr>
      <vt:lpstr>Microsoft Word Document</vt:lpstr>
      <vt:lpstr>Feelings  Everybody has feelings</vt:lpstr>
      <vt:lpstr>Feelings    Everybody has Feelings!</vt:lpstr>
      <vt:lpstr>PowerPoint Presentation</vt:lpstr>
      <vt:lpstr>PowerPoint Presentation</vt:lpstr>
      <vt:lpstr>PowerPoint Presentation</vt:lpstr>
      <vt:lpstr>PowerPoint Presentation</vt:lpstr>
      <vt:lpstr>PowerPoint Presentation</vt:lpstr>
      <vt:lpstr>What makes our feelings happen?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 do you think?</vt:lpstr>
      <vt:lpstr>I Can Change Feelings!</vt:lpstr>
    </vt:vector>
  </TitlesOfParts>
  <Company>Rick Laus Drums and Percussion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Laus</dc:creator>
  <cp:lastModifiedBy>Lisa Falk</cp:lastModifiedBy>
  <cp:revision>96</cp:revision>
  <cp:lastPrinted>2019-10-30T17:57:19Z</cp:lastPrinted>
  <dcterms:created xsi:type="dcterms:W3CDTF">2007-04-25T19:49:53Z</dcterms:created>
  <dcterms:modified xsi:type="dcterms:W3CDTF">2019-11-06T19:35:11Z</dcterms:modified>
</cp:coreProperties>
</file>