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0" r:id="rId2"/>
    <p:sldId id="301" r:id="rId3"/>
    <p:sldId id="302" r:id="rId4"/>
    <p:sldId id="293" r:id="rId5"/>
    <p:sldId id="292" r:id="rId6"/>
    <p:sldId id="300" r:id="rId7"/>
    <p:sldId id="291" r:id="rId8"/>
    <p:sldId id="297" r:id="rId9"/>
    <p:sldId id="277" r:id="rId10"/>
    <p:sldId id="266" r:id="rId11"/>
    <p:sldId id="260" r:id="rId12"/>
    <p:sldId id="289" r:id="rId13"/>
    <p:sldId id="275" r:id="rId14"/>
    <p:sldId id="267" r:id="rId15"/>
    <p:sldId id="283" r:id="rId16"/>
    <p:sldId id="284" r:id="rId17"/>
    <p:sldId id="285" r:id="rId18"/>
    <p:sldId id="287" r:id="rId19"/>
    <p:sldId id="286" r:id="rId20"/>
    <p:sldId id="304" r:id="rId21"/>
    <p:sldId id="305" r:id="rId22"/>
    <p:sldId id="306" r:id="rId23"/>
    <p:sldId id="307" r:id="rId24"/>
    <p:sldId id="308" r:id="rId25"/>
    <p:sldId id="309" r:id="rId26"/>
    <p:sldId id="310" r:id="rId27"/>
    <p:sldId id="311"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20"/>
    <p:restoredTop sz="88136" autoAdjust="0"/>
  </p:normalViewPr>
  <p:slideViewPr>
    <p:cSldViewPr>
      <p:cViewPr varScale="1">
        <p:scale>
          <a:sx n="110" d="100"/>
          <a:sy n="110" d="100"/>
        </p:scale>
        <p:origin x="1038"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1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2322AA9-424C-46B3-B820-18DC92470CB3}"/>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ltLang="en-US"/>
          </a:p>
        </p:txBody>
      </p:sp>
      <p:sp>
        <p:nvSpPr>
          <p:cNvPr id="53251" name="Rectangle 3">
            <a:extLst>
              <a:ext uri="{FF2B5EF4-FFF2-40B4-BE49-F238E27FC236}">
                <a16:creationId xmlns:a16="http://schemas.microsoft.com/office/drawing/2014/main" id="{81F786CD-7F3C-4067-B734-ACA6B97F6664}"/>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ltLang="en-US"/>
          </a:p>
        </p:txBody>
      </p:sp>
      <p:sp>
        <p:nvSpPr>
          <p:cNvPr id="53252" name="Rectangle 4">
            <a:extLst>
              <a:ext uri="{FF2B5EF4-FFF2-40B4-BE49-F238E27FC236}">
                <a16:creationId xmlns:a16="http://schemas.microsoft.com/office/drawing/2014/main" id="{EF7A7A9F-5C74-4453-9A42-C0B8DB23D5E9}"/>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ltLang="en-US"/>
          </a:p>
        </p:txBody>
      </p:sp>
      <p:sp>
        <p:nvSpPr>
          <p:cNvPr id="53253" name="Rectangle 5">
            <a:extLst>
              <a:ext uri="{FF2B5EF4-FFF2-40B4-BE49-F238E27FC236}">
                <a16:creationId xmlns:a16="http://schemas.microsoft.com/office/drawing/2014/main" id="{CE54689F-4B63-453E-AAC2-A70403F80853}"/>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90C8926C-B9F1-478B-A09F-AC364AE51A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52247AD-FC2E-4189-80ED-6FA61A9F1D89}"/>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vl1pPr>
          </a:lstStyle>
          <a:p>
            <a:pPr>
              <a:defRPr/>
            </a:pPr>
            <a:endParaRPr lang="en-US" altLang="en-US"/>
          </a:p>
        </p:txBody>
      </p:sp>
      <p:sp>
        <p:nvSpPr>
          <p:cNvPr id="3075" name="Rectangle 3">
            <a:extLst>
              <a:ext uri="{FF2B5EF4-FFF2-40B4-BE49-F238E27FC236}">
                <a16:creationId xmlns:a16="http://schemas.microsoft.com/office/drawing/2014/main" id="{AE8968FE-9C9D-4F94-8874-C408DFA58CFD}"/>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D09FEE8B-A8FA-4960-8B8F-30C743334884}"/>
              </a:ext>
            </a:extLst>
          </p:cNvPr>
          <p:cNvSpPr>
            <a:spLocks noRo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1AEFA3E1-3A14-45EE-8209-5BFDB880AE62}"/>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0B0E7F3A-60AD-43C6-AA91-CEE44D7986ED}"/>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vl1pPr>
          </a:lstStyle>
          <a:p>
            <a:pPr>
              <a:defRPr/>
            </a:pPr>
            <a:endParaRPr lang="en-US" altLang="en-US"/>
          </a:p>
        </p:txBody>
      </p:sp>
      <p:sp>
        <p:nvSpPr>
          <p:cNvPr id="3079" name="Rectangle 7">
            <a:extLst>
              <a:ext uri="{FF2B5EF4-FFF2-40B4-BE49-F238E27FC236}">
                <a16:creationId xmlns:a16="http://schemas.microsoft.com/office/drawing/2014/main" id="{1D904E18-FE9E-4A29-AD47-A7255F72F878}"/>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pPr>
              <a:defRPr/>
            </a:pPr>
            <a:fld id="{9FB3BA9D-A1BB-4CB4-BF4F-DFD5457B0A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ADFD6FE-9210-4027-BFA3-7115684C60F2}"/>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01D8F99-2761-4055-945D-58C51C87B1D8}" type="slidenum">
              <a:rPr lang="en-US" altLang="en-US" smtClean="0"/>
              <a:pPr/>
              <a:t>1</a:t>
            </a:fld>
            <a:endParaRPr lang="en-US" altLang="en-US"/>
          </a:p>
        </p:txBody>
      </p:sp>
      <p:sp>
        <p:nvSpPr>
          <p:cNvPr id="5123" name="Rectangle 2">
            <a:extLst>
              <a:ext uri="{FF2B5EF4-FFF2-40B4-BE49-F238E27FC236}">
                <a16:creationId xmlns:a16="http://schemas.microsoft.com/office/drawing/2014/main" id="{0EBCD19B-851A-471B-BE4A-1A614064CDA2}"/>
              </a:ext>
            </a:extLst>
          </p:cNvPr>
          <p:cNvSpPr>
            <a:spLocks noRot="1" noChangeArrowheads="1" noTextEdit="1"/>
          </p:cNvSpPr>
          <p:nvPr>
            <p:ph type="sldImg"/>
          </p:nvPr>
        </p:nvSpPr>
        <p:spPr>
          <a:ln/>
        </p:spPr>
      </p:sp>
      <p:sp>
        <p:nvSpPr>
          <p:cNvPr id="5124" name="Rectangle 3">
            <a:extLst>
              <a:ext uri="{FF2B5EF4-FFF2-40B4-BE49-F238E27FC236}">
                <a16:creationId xmlns:a16="http://schemas.microsoft.com/office/drawing/2014/main" id="{8A683086-4EBA-4899-8A5B-C91A3F9AA0D6}"/>
              </a:ext>
            </a:extLst>
          </p:cNvPr>
          <p:cNvSpPr>
            <a:spLocks noGrp="1" noChangeArrowheads="1"/>
          </p:cNvSpPr>
          <p:nvPr>
            <p:ph type="body" idx="1"/>
          </p:nvPr>
        </p:nvSpPr>
        <p:spPr>
          <a:noFill/>
        </p:spPr>
        <p:txBody>
          <a:bodyPr/>
          <a:lstStyle/>
          <a:p>
            <a:pPr eaLnBrk="1" hangingPunct="1">
              <a:lnSpc>
                <a:spcPct val="80000"/>
              </a:lnSpc>
            </a:pPr>
            <a:r>
              <a:rPr lang="en-US" altLang="en-US" sz="1000">
                <a:latin typeface="Century Gothic" panose="020B0502020202020204" pitchFamily="34" charset="0"/>
              </a:rPr>
              <a:t>The following resources were used in developing this lesson:</a:t>
            </a:r>
          </a:p>
          <a:p>
            <a:pPr eaLnBrk="1" hangingPunct="1">
              <a:lnSpc>
                <a:spcPct val="80000"/>
              </a:lnSpc>
            </a:pPr>
            <a:r>
              <a:rPr lang="en-US" altLang="en-US" sz="1000" i="1">
                <a:latin typeface="Century Gothic" panose="020B0502020202020204" pitchFamily="34" charset="0"/>
              </a:rPr>
              <a:t>Skillstreaming the Adolescent New Strategies and Perspectives for Teaching Prosocial Skills </a:t>
            </a:r>
            <a:r>
              <a:rPr lang="en-US" altLang="en-US" sz="1000">
                <a:latin typeface="Century Gothic" panose="020B0502020202020204" pitchFamily="34" charset="0"/>
              </a:rPr>
              <a:t>by Arnold P. Goldstein, Ellen McGinnis</a:t>
            </a:r>
          </a:p>
          <a:p>
            <a:pPr eaLnBrk="1" hangingPunct="1">
              <a:lnSpc>
                <a:spcPct val="80000"/>
              </a:lnSpc>
            </a:pPr>
            <a:r>
              <a:rPr lang="en-US" altLang="en-US" sz="1000" i="1">
                <a:latin typeface="Century Gothic" panose="020B0502020202020204" pitchFamily="34" charset="0"/>
              </a:rPr>
              <a:t>The Incredible 5-Point Scale:Assisting students with autism spectrum disorders in understanding social interactions and controlling their emotional responses.  </a:t>
            </a:r>
            <a:r>
              <a:rPr lang="en-US" altLang="en-US" sz="1000">
                <a:latin typeface="Century Gothic" panose="020B0502020202020204" pitchFamily="34" charset="0"/>
              </a:rPr>
              <a:t>Kari Dunn Buron, Mitzi Curtis</a:t>
            </a:r>
          </a:p>
          <a:p>
            <a:pPr eaLnBrk="1" hangingPunct="1">
              <a:lnSpc>
                <a:spcPct val="80000"/>
              </a:lnSpc>
            </a:pPr>
            <a:r>
              <a:rPr lang="en-US" altLang="en-US" sz="1000" i="1">
                <a:latin typeface="Century Gothic" panose="020B0502020202020204" pitchFamily="34" charset="0"/>
              </a:rPr>
              <a:t>Social Skill Training </a:t>
            </a:r>
            <a:r>
              <a:rPr lang="en-US" altLang="en-US" sz="1000">
                <a:latin typeface="Century Gothic" panose="020B0502020202020204" pitchFamily="34" charset="0"/>
              </a:rPr>
              <a:t>by Jed Baker</a:t>
            </a:r>
          </a:p>
          <a:p>
            <a:pPr eaLnBrk="1" hangingPunct="1">
              <a:lnSpc>
                <a:spcPct val="80000"/>
              </a:lnSpc>
            </a:pPr>
            <a:r>
              <a:rPr lang="en-US" altLang="en-US" sz="1000" i="1">
                <a:latin typeface="Century Gothic" panose="020B0502020202020204" pitchFamily="34" charset="0"/>
              </a:rPr>
              <a:t>Life Centered Education Competency Units for Personal-Social Skills Volume 1 </a:t>
            </a:r>
            <a:r>
              <a:rPr lang="en-US" altLang="en-US" sz="1000">
                <a:latin typeface="Century Gothic" panose="020B0502020202020204" pitchFamily="34" charset="0"/>
              </a:rPr>
              <a:t>Donn E. Brolin </a:t>
            </a:r>
          </a:p>
          <a:p>
            <a:pPr eaLnBrk="1" hangingPunct="1">
              <a:lnSpc>
                <a:spcPct val="80000"/>
              </a:lnSpc>
            </a:pPr>
            <a:endParaRPr lang="en-US" altLang="en-US" sz="1000">
              <a:latin typeface="Century Gothic" panose="020B0502020202020204" pitchFamily="34" charset="0"/>
            </a:endParaRPr>
          </a:p>
          <a:p>
            <a:pPr eaLnBrk="1" hangingPunct="1">
              <a:lnSpc>
                <a:spcPct val="80000"/>
              </a:lnSpc>
            </a:pPr>
            <a:r>
              <a:rPr lang="en-US" altLang="en-US" sz="1000">
                <a:latin typeface="Century Gothic" panose="020B0502020202020204" pitchFamily="34" charset="0"/>
              </a:rPr>
              <a:t>The following websites were used to provide visual support to this lesson:</a:t>
            </a:r>
          </a:p>
          <a:p>
            <a:pPr eaLnBrk="1" hangingPunct="1">
              <a:lnSpc>
                <a:spcPct val="80000"/>
              </a:lnSpc>
            </a:pPr>
            <a:r>
              <a:rPr lang="en-US" altLang="en-US" sz="1000">
                <a:latin typeface="Century Gothic" panose="020B0502020202020204" pitchFamily="34" charset="0"/>
              </a:rPr>
              <a:t>www.flickr.com</a:t>
            </a:r>
          </a:p>
          <a:p>
            <a:pPr eaLnBrk="1" hangingPunct="1">
              <a:lnSpc>
                <a:spcPct val="80000"/>
              </a:lnSpc>
            </a:pPr>
            <a:r>
              <a:rPr lang="en-US" altLang="en-US" sz="1000">
                <a:latin typeface="Century Gothic" panose="020B0502020202020204" pitchFamily="34" charset="0"/>
              </a:rPr>
              <a:t>www.movies.about.com</a:t>
            </a:r>
          </a:p>
          <a:p>
            <a:pPr eaLnBrk="1" hangingPunct="1">
              <a:lnSpc>
                <a:spcPct val="80000"/>
              </a:lnSpc>
            </a:pPr>
            <a:r>
              <a:rPr lang="en-US" altLang="en-US" sz="1000">
                <a:latin typeface="Century Gothic" panose="020B0502020202020204" pitchFamily="34" charset="0"/>
              </a:rPr>
              <a:t>www.cyclingnews.com</a:t>
            </a:r>
          </a:p>
          <a:p>
            <a:pPr eaLnBrk="1" hangingPunct="1">
              <a:lnSpc>
                <a:spcPct val="80000"/>
              </a:lnSpc>
            </a:pPr>
            <a:r>
              <a:rPr lang="en-US" altLang="en-US" sz="1000">
                <a:latin typeface="Century Gothic" panose="020B0502020202020204" pitchFamily="34" charset="0"/>
              </a:rPr>
              <a:t>www.sportolysis.com</a:t>
            </a:r>
          </a:p>
          <a:p>
            <a:pPr eaLnBrk="1" hangingPunct="1">
              <a:lnSpc>
                <a:spcPct val="80000"/>
              </a:lnSpc>
            </a:pPr>
            <a:r>
              <a:rPr lang="en-US" altLang="en-US" sz="1000">
                <a:latin typeface="Century Gothic" panose="020B0502020202020204" pitchFamily="34" charset="0"/>
              </a:rPr>
              <a:t>http://commons.wilkimedia.org</a:t>
            </a:r>
          </a:p>
          <a:p>
            <a:pPr eaLnBrk="1" hangingPunct="1">
              <a:lnSpc>
                <a:spcPct val="80000"/>
              </a:lnSpc>
            </a:pPr>
            <a:r>
              <a:rPr lang="en-US" altLang="en-US" sz="1000">
                <a:latin typeface="Century Gothic" panose="020B0502020202020204" pitchFamily="34" charset="0"/>
              </a:rPr>
              <a:t>www.veryfunnypic.com</a:t>
            </a:r>
          </a:p>
          <a:p>
            <a:pPr eaLnBrk="1" hangingPunct="1">
              <a:lnSpc>
                <a:spcPct val="80000"/>
              </a:lnSpc>
            </a:pPr>
            <a:r>
              <a:rPr lang="en-US" altLang="en-US" sz="1000">
                <a:latin typeface="Century Gothic" panose="020B0502020202020204" pitchFamily="34" charset="0"/>
              </a:rPr>
              <a:t>www.guzer.com</a:t>
            </a:r>
          </a:p>
          <a:p>
            <a:pPr eaLnBrk="1" hangingPunct="1">
              <a:lnSpc>
                <a:spcPct val="80000"/>
              </a:lnSpc>
            </a:pPr>
            <a:r>
              <a:rPr lang="en-US" altLang="en-US" sz="1000">
                <a:latin typeface="Century Gothic" panose="020B0502020202020204" pitchFamily="34" charset="0"/>
              </a:rPr>
              <a:t>www.prodigalsun.typepad.com</a:t>
            </a:r>
          </a:p>
          <a:p>
            <a:pPr eaLnBrk="1" hangingPunct="1">
              <a:lnSpc>
                <a:spcPct val="80000"/>
              </a:lnSpc>
            </a:pPr>
            <a:r>
              <a:rPr lang="en-US" altLang="en-US" sz="1000">
                <a:latin typeface="Century Gothic" panose="020B0502020202020204" pitchFamily="34" charset="0"/>
              </a:rPr>
              <a:t>www.members.tripod.com</a:t>
            </a:r>
          </a:p>
          <a:p>
            <a:pPr eaLnBrk="1" hangingPunct="1">
              <a:lnSpc>
                <a:spcPct val="80000"/>
              </a:lnSpc>
            </a:pPr>
            <a:r>
              <a:rPr lang="en-US" altLang="en-US" sz="1000">
                <a:latin typeface="Century Gothic" panose="020B0502020202020204" pitchFamily="34" charset="0"/>
              </a:rPr>
              <a:t>www.art.com</a:t>
            </a:r>
          </a:p>
          <a:p>
            <a:pPr eaLnBrk="1" hangingPunct="1">
              <a:lnSpc>
                <a:spcPct val="80000"/>
              </a:lnSpc>
            </a:pPr>
            <a:r>
              <a:rPr lang="en-US" altLang="en-US" sz="1000">
                <a:latin typeface="Century Gothic" panose="020B0502020202020204" pitchFamily="34" charset="0"/>
              </a:rPr>
              <a:t>www.wga.hu</a:t>
            </a:r>
          </a:p>
          <a:p>
            <a:pPr eaLnBrk="1" hangingPunct="1">
              <a:lnSpc>
                <a:spcPct val="80000"/>
              </a:lnSpc>
            </a:pPr>
            <a:r>
              <a:rPr lang="en-US" altLang="en-US" sz="1000">
                <a:latin typeface="Century Gothic" panose="020B0502020202020204" pitchFamily="34" charset="0"/>
              </a:rPr>
              <a:t>www.designcollection.biz</a:t>
            </a:r>
          </a:p>
          <a:p>
            <a:pPr eaLnBrk="1" hangingPunct="1">
              <a:lnSpc>
                <a:spcPct val="80000"/>
              </a:lnSpc>
            </a:pPr>
            <a:r>
              <a:rPr lang="en-US" altLang="en-US" sz="1000">
                <a:latin typeface="Century Gothic" panose="020B0502020202020204" pitchFamily="34" charset="0"/>
              </a:rPr>
              <a:t>www.millenniomfineart.co.uk</a:t>
            </a:r>
          </a:p>
          <a:p>
            <a:pPr eaLnBrk="1" hangingPunct="1">
              <a:lnSpc>
                <a:spcPct val="80000"/>
              </a:lnSpc>
            </a:pPr>
            <a:endParaRPr lang="en-US" altLang="en-US" sz="1000">
              <a:latin typeface="Century Gothic" panose="020B0502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FD452FB-76FE-479D-91A1-81112611CB9C}"/>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66B7DB8-3D8D-4EE5-BB05-72EE99FBEEAF}" type="slidenum">
              <a:rPr lang="en-US" altLang="en-US" smtClean="0"/>
              <a:pPr/>
              <a:t>10</a:t>
            </a:fld>
            <a:endParaRPr lang="en-US" altLang="en-US"/>
          </a:p>
        </p:txBody>
      </p:sp>
      <p:sp>
        <p:nvSpPr>
          <p:cNvPr id="23555" name="Rectangle 2">
            <a:extLst>
              <a:ext uri="{FF2B5EF4-FFF2-40B4-BE49-F238E27FC236}">
                <a16:creationId xmlns:a16="http://schemas.microsoft.com/office/drawing/2014/main" id="{CFBE70C2-0148-4E67-AFDC-ADEACA042988}"/>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BAD59689-2458-4013-AD3F-D13B222B692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196E0DA-925D-4243-B10E-3E065563F550}"/>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3E41446-22D2-44F4-85C5-62A955DDBA3F}" type="slidenum">
              <a:rPr lang="en-US" altLang="en-US" smtClean="0"/>
              <a:pPr/>
              <a:t>11</a:t>
            </a:fld>
            <a:endParaRPr lang="en-US" altLang="en-US"/>
          </a:p>
        </p:txBody>
      </p:sp>
      <p:sp>
        <p:nvSpPr>
          <p:cNvPr id="25603" name="Rectangle 2">
            <a:extLst>
              <a:ext uri="{FF2B5EF4-FFF2-40B4-BE49-F238E27FC236}">
                <a16:creationId xmlns:a16="http://schemas.microsoft.com/office/drawing/2014/main" id="{8E52D380-CE08-4E7A-B4F2-B777503A0467}"/>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1760D91A-C2B4-4D4B-9015-9AEA40CB908B}"/>
              </a:ext>
            </a:extLst>
          </p:cNvPr>
          <p:cNvSpPr>
            <a:spLocks noGrp="1" noChangeArrowheads="1"/>
          </p:cNvSpPr>
          <p:nvPr>
            <p:ph type="body" idx="1"/>
          </p:nvPr>
        </p:nvSpPr>
        <p:spPr>
          <a:noFill/>
        </p:spPr>
        <p:txBody>
          <a:bodyPr/>
          <a:lstStyle/>
          <a:p>
            <a:pPr eaLnBrk="1" hangingPunct="1"/>
            <a:r>
              <a:rPr lang="en-US" altLang="en-US" sz="1400"/>
              <a:t>*Note: Slides 11-14 have the same 5 questions for student discussion.  Instructor decides the number of slides to use and the number of questions to as the group.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C19F20B-8B5F-44AF-AC79-84143A2B693A}"/>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95060A0-9640-4C45-95F9-B673ABD022FD}" type="slidenum">
              <a:rPr lang="en-US" altLang="en-US" smtClean="0"/>
              <a:pPr/>
              <a:t>12</a:t>
            </a:fld>
            <a:endParaRPr lang="en-US" altLang="en-US"/>
          </a:p>
        </p:txBody>
      </p:sp>
      <p:sp>
        <p:nvSpPr>
          <p:cNvPr id="27651" name="Rectangle 2">
            <a:extLst>
              <a:ext uri="{FF2B5EF4-FFF2-40B4-BE49-F238E27FC236}">
                <a16:creationId xmlns:a16="http://schemas.microsoft.com/office/drawing/2014/main" id="{6485E6B2-6A31-46F0-B95C-921B045374DF}"/>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D78BA66A-0B31-4906-825F-D73A4A920C2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04093A1-ADD9-489B-8A7C-BE3CBAC05BF3}"/>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6782D6C-CFA4-44B3-B329-3436DA344AC1}" type="slidenum">
              <a:rPr lang="en-US" altLang="en-US" smtClean="0"/>
              <a:pPr/>
              <a:t>13</a:t>
            </a:fld>
            <a:endParaRPr lang="en-US" altLang="en-US"/>
          </a:p>
        </p:txBody>
      </p:sp>
      <p:sp>
        <p:nvSpPr>
          <p:cNvPr id="29699" name="Rectangle 2">
            <a:extLst>
              <a:ext uri="{FF2B5EF4-FFF2-40B4-BE49-F238E27FC236}">
                <a16:creationId xmlns:a16="http://schemas.microsoft.com/office/drawing/2014/main" id="{9E2E651F-57C6-4E41-9FD1-6E5EA5647D10}"/>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B481E5B3-77DD-47C3-B2CB-E333B4478BD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A925601-DD03-4B9B-AA6A-F4FEF4B286FA}"/>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4FD5EBB0-2009-432F-A7E4-B42ABA88CCF6}" type="slidenum">
              <a:rPr lang="en-US" altLang="en-US" smtClean="0"/>
              <a:pPr/>
              <a:t>14</a:t>
            </a:fld>
            <a:endParaRPr lang="en-US" altLang="en-US"/>
          </a:p>
        </p:txBody>
      </p:sp>
      <p:sp>
        <p:nvSpPr>
          <p:cNvPr id="31747" name="Rectangle 2">
            <a:extLst>
              <a:ext uri="{FF2B5EF4-FFF2-40B4-BE49-F238E27FC236}">
                <a16:creationId xmlns:a16="http://schemas.microsoft.com/office/drawing/2014/main" id="{0EFF815F-EB94-49DE-B866-849D5EC3AFEC}"/>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25CB8D44-4781-455A-BF72-F4FF2A5FD4D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534C089-7035-4FE2-A4B7-FB4155C2B970}"/>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031A7EB-5A81-41F1-9EA6-6DEAE0254965}" type="slidenum">
              <a:rPr lang="en-US" altLang="en-US" smtClean="0"/>
              <a:pPr/>
              <a:t>15</a:t>
            </a:fld>
            <a:endParaRPr lang="en-US" altLang="en-US"/>
          </a:p>
        </p:txBody>
      </p:sp>
      <p:sp>
        <p:nvSpPr>
          <p:cNvPr id="33795" name="Rectangle 2">
            <a:extLst>
              <a:ext uri="{FF2B5EF4-FFF2-40B4-BE49-F238E27FC236}">
                <a16:creationId xmlns:a16="http://schemas.microsoft.com/office/drawing/2014/main" id="{0854FF53-73B5-45A2-A9A7-05072CEED067}"/>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46DD5874-F6AE-46CC-883C-A5F41CEDD5D8}"/>
              </a:ext>
            </a:extLst>
          </p:cNvPr>
          <p:cNvSpPr>
            <a:spLocks noGrp="1" noChangeArrowheads="1"/>
          </p:cNvSpPr>
          <p:nvPr>
            <p:ph type="body" idx="1"/>
          </p:nvPr>
        </p:nvSpPr>
        <p:spPr>
          <a:noFill/>
        </p:spPr>
        <p:txBody>
          <a:bodyPr/>
          <a:lstStyle/>
          <a:p>
            <a:pPr eaLnBrk="1" hangingPunct="1">
              <a:lnSpc>
                <a:spcPct val="90000"/>
              </a:lnSpc>
            </a:pPr>
            <a:r>
              <a:rPr lang="en-US" altLang="en-US" sz="1000" b="1" i="1">
                <a:latin typeface="Century Gothic" panose="020B0502020202020204" pitchFamily="34" charset="0"/>
              </a:rPr>
              <a:t>Note to facilitator:</a:t>
            </a:r>
            <a:r>
              <a:rPr lang="en-US" altLang="en-US" sz="1000" i="1">
                <a:latin typeface="Century Gothic" panose="020B0502020202020204" pitchFamily="34" charset="0"/>
              </a:rPr>
              <a:t>  The incredible 5-point scale is designed to teach students social understanding.  It is a visual, concrete depiction of abstract qualities such as emotions. 	</a:t>
            </a:r>
          </a:p>
          <a:p>
            <a:pPr eaLnBrk="1" hangingPunct="1">
              <a:lnSpc>
                <a:spcPct val="90000"/>
              </a:lnSpc>
            </a:pPr>
            <a:r>
              <a:rPr lang="en-US" altLang="en-US" sz="1000" i="1">
                <a:latin typeface="Century Gothic" panose="020B0502020202020204" pitchFamily="34" charset="0"/>
              </a:rPr>
              <a:t>	Tony Attwood also describes the use of an “angermometer” which helps people with autism visualize levels of anger. This illustration combines these ideas to help students learn about levels of emotions and the actions that correspond to the emotions</a:t>
            </a:r>
          </a:p>
          <a:p>
            <a:pPr eaLnBrk="1" hangingPunct="1">
              <a:lnSpc>
                <a:spcPct val="90000"/>
              </a:lnSpc>
            </a:pPr>
            <a:r>
              <a:rPr lang="en-US" altLang="en-US" sz="1000" i="1">
                <a:latin typeface="Century Gothic" panose="020B0502020202020204" pitchFamily="34" charset="0"/>
              </a:rPr>
              <a:t>	The Incredible 5-Point Scale is authored by Kari Dunn Buron and Mitzi Curtis and  is available through Autism Asperger Publishing Company. The scale will be used in other lessons to help students identify appropriate ways to respond to their feelings. </a:t>
            </a:r>
          </a:p>
          <a:p>
            <a:pPr eaLnBrk="1" hangingPunct="1">
              <a:lnSpc>
                <a:spcPct val="90000"/>
              </a:lnSpc>
            </a:pPr>
            <a:endParaRPr lang="en-US" altLang="en-US" sz="1000" i="1">
              <a:latin typeface="Century Gothic" panose="020B0502020202020204" pitchFamily="34" charset="0"/>
            </a:endParaRPr>
          </a:p>
          <a:p>
            <a:pPr eaLnBrk="1" hangingPunct="1">
              <a:lnSpc>
                <a:spcPct val="90000"/>
              </a:lnSpc>
            </a:pPr>
            <a:endParaRPr lang="en-US" altLang="en-US" sz="1000" i="1">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Describe to students how different levels of FEELINGS can have the affect of changing their ACTIONS.  Give the example of how differently you would act if you were just a little bit happy (you found a nickel) or if you were jubilant (you won a million dollars).</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Thinking ahead of time about responding to different levels of FEELINGS can help you control your ACTIONS. </a:t>
            </a:r>
          </a:p>
          <a:p>
            <a:pPr eaLnBrk="1" hangingPunct="1">
              <a:lnSpc>
                <a:spcPct val="90000"/>
              </a:lnSpc>
            </a:pPr>
            <a:endParaRPr lang="en-US" altLang="en-US" sz="1400">
              <a:latin typeface="Century Gothic" panose="020B0502020202020204" pitchFamily="34" charset="0"/>
            </a:endParaRPr>
          </a:p>
          <a:p>
            <a:pPr eaLnBrk="1" hangingPunct="1">
              <a:lnSpc>
                <a:spcPct val="90000"/>
              </a:lnSpc>
            </a:pPr>
            <a:endParaRPr lang="en-US" altLang="en-US" sz="1400">
              <a:latin typeface="Century Gothic" panose="020B0502020202020204" pitchFamily="34" charset="0"/>
            </a:endParaRPr>
          </a:p>
          <a:p>
            <a:pPr eaLnBrk="1" hangingPunct="1">
              <a:lnSpc>
                <a:spcPct val="90000"/>
              </a:lnSpc>
            </a:pPr>
            <a:endParaRPr lang="en-US" altLang="en-US" sz="1400" i="1">
              <a:latin typeface="Century Gothic" panose="020B0502020202020204" pitchFamily="34" charset="0"/>
            </a:endParaRPr>
          </a:p>
          <a:p>
            <a:pPr eaLnBrk="1" hangingPunct="1">
              <a:lnSpc>
                <a:spcPct val="90000"/>
              </a:lnSpc>
            </a:pPr>
            <a:endParaRPr lang="en-US" altLang="en-US" sz="1400" i="1">
              <a:latin typeface="Century Gothic" panose="020B0502020202020204" pitchFamily="34" charset="0"/>
            </a:endParaRPr>
          </a:p>
          <a:p>
            <a:pPr eaLnBrk="1" hangingPunct="1">
              <a:lnSpc>
                <a:spcPct val="90000"/>
              </a:lnSpc>
            </a:pPr>
            <a:endParaRPr lang="en-US" altLang="en-US" sz="1400" i="1">
              <a:latin typeface="Century Gothic" panose="020B0502020202020204" pitchFamily="34" charset="0"/>
            </a:endParaRPr>
          </a:p>
          <a:p>
            <a:pPr eaLnBrk="1" hangingPunct="1">
              <a:lnSpc>
                <a:spcPct val="90000"/>
              </a:lnSpc>
            </a:pPr>
            <a:endParaRPr lang="en-US" altLang="en-US" sz="1400">
              <a:latin typeface="Century Gothic" panose="020B0502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0A6B82D-2F74-4074-AC10-F415D06C0690}"/>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047062F-BCA5-4538-87A0-59C3FE9828F3}" type="slidenum">
              <a:rPr lang="en-US" altLang="en-US" smtClean="0"/>
              <a:pPr/>
              <a:t>16</a:t>
            </a:fld>
            <a:endParaRPr lang="en-US" altLang="en-US"/>
          </a:p>
        </p:txBody>
      </p:sp>
      <p:sp>
        <p:nvSpPr>
          <p:cNvPr id="35843" name="Rectangle 2">
            <a:extLst>
              <a:ext uri="{FF2B5EF4-FFF2-40B4-BE49-F238E27FC236}">
                <a16:creationId xmlns:a16="http://schemas.microsoft.com/office/drawing/2014/main" id="{6D8F624C-FF85-4E9B-B19A-7E8D51757A27}"/>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2D716C36-CDD8-4DD8-BA15-F004D3074A06}"/>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Show the different levels of “happy” with this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E4BC6F3-59C1-4ED6-806B-31C5555A2EA2}"/>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DC90DE5-8618-4599-ABE2-8BFCE0AE69F3}" type="slidenum">
              <a:rPr lang="en-US" altLang="en-US" smtClean="0"/>
              <a:pPr/>
              <a:t>17</a:t>
            </a:fld>
            <a:endParaRPr lang="en-US" altLang="en-US"/>
          </a:p>
        </p:txBody>
      </p:sp>
      <p:sp>
        <p:nvSpPr>
          <p:cNvPr id="37891" name="Rectangle 2">
            <a:extLst>
              <a:ext uri="{FF2B5EF4-FFF2-40B4-BE49-F238E27FC236}">
                <a16:creationId xmlns:a16="http://schemas.microsoft.com/office/drawing/2014/main" id="{74E59A3C-41AD-4A8F-A9A0-55FE907A63AB}"/>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7BE7E166-7E47-42FC-8DB8-EC671924A425}"/>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Click out of the slide show by right clicking on the slide and clicking on “End Show”.  Click on the word “sad” then go to the Thesaurus in the “Tools” section.  Use the Thesaurus to help students decide on words that show the different levels of sadness.  They can fill in their words on Activity Sheet 2.</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For example:  5 – miserable</a:t>
            </a:r>
          </a:p>
          <a:p>
            <a:pPr eaLnBrk="1" hangingPunct="1"/>
            <a:r>
              <a:rPr lang="en-US" altLang="en-US" sz="1400">
                <a:latin typeface="Century Gothic" panose="020B0502020202020204" pitchFamily="34" charset="0"/>
              </a:rPr>
              <a:t>	      4 – depressed</a:t>
            </a:r>
          </a:p>
          <a:p>
            <a:pPr eaLnBrk="1" hangingPunct="1"/>
            <a:r>
              <a:rPr lang="en-US" altLang="en-US" sz="1400">
                <a:latin typeface="Century Gothic" panose="020B0502020202020204" pitchFamily="34" charset="0"/>
              </a:rPr>
              <a:t>	      3 – cheerless</a:t>
            </a:r>
          </a:p>
          <a:p>
            <a:pPr eaLnBrk="1" hangingPunct="1"/>
            <a:r>
              <a:rPr lang="en-US" altLang="en-US" sz="1400">
                <a:latin typeface="Century Gothic" panose="020B0502020202020204" pitchFamily="34" charset="0"/>
              </a:rPr>
              <a:t>	      2 – gloomy </a:t>
            </a:r>
          </a:p>
          <a:p>
            <a:pPr eaLnBrk="1" hangingPunct="1"/>
            <a:r>
              <a:rPr lang="en-US" altLang="en-US" sz="1400">
                <a:latin typeface="Century Gothic" panose="020B0502020202020204" pitchFamily="34" charset="0"/>
              </a:rPr>
              <a:t>	      1 - low</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CA1964E-271D-4626-A19A-CEF8DCD5E54D}"/>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BD167E6-5EA5-46F0-885F-12A0EE33A105}" type="slidenum">
              <a:rPr lang="en-US" altLang="en-US" smtClean="0"/>
              <a:pPr/>
              <a:t>18</a:t>
            </a:fld>
            <a:endParaRPr lang="en-US" altLang="en-US"/>
          </a:p>
        </p:txBody>
      </p:sp>
      <p:sp>
        <p:nvSpPr>
          <p:cNvPr id="39939" name="Rectangle 2">
            <a:extLst>
              <a:ext uri="{FF2B5EF4-FFF2-40B4-BE49-F238E27FC236}">
                <a16:creationId xmlns:a16="http://schemas.microsoft.com/office/drawing/2014/main" id="{29FB95CE-DACD-437B-B82B-F8C390E3D9B5}"/>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7253F30A-6676-4F4A-8020-115B5DD916C9}"/>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Click out of the slide show by right clicking on the slide and clicking on “End Show”.  Click on the word “scared” then go to the Thesaurus in the “Tools” section.  Use the Thesaurus to help students decide on words that show the different levels of sadness. They can fill in their words on Activity Sheet 2.</a:t>
            </a:r>
          </a:p>
          <a:p>
            <a:pPr eaLnBrk="1" hangingPunct="1"/>
            <a:endParaRPr lang="en-US" altLang="en-US" sz="1400">
              <a:latin typeface="Century Gothic" panose="020B0502020202020204" pitchFamily="34" charset="0"/>
            </a:endParaRP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For example:  5 – petrified</a:t>
            </a:r>
          </a:p>
          <a:p>
            <a:pPr eaLnBrk="1" hangingPunct="1"/>
            <a:r>
              <a:rPr lang="en-US" altLang="en-US" sz="1400">
                <a:latin typeface="Century Gothic" panose="020B0502020202020204" pitchFamily="34" charset="0"/>
              </a:rPr>
              <a:t>	      4 – terrified</a:t>
            </a:r>
          </a:p>
          <a:p>
            <a:pPr eaLnBrk="1" hangingPunct="1"/>
            <a:r>
              <a:rPr lang="en-US" altLang="en-US" sz="1400">
                <a:latin typeface="Century Gothic" panose="020B0502020202020204" pitchFamily="34" charset="0"/>
              </a:rPr>
              <a:t>	      3 – afraid</a:t>
            </a:r>
          </a:p>
          <a:p>
            <a:pPr eaLnBrk="1" hangingPunct="1"/>
            <a:r>
              <a:rPr lang="en-US" altLang="en-US" sz="1400">
                <a:latin typeface="Century Gothic" panose="020B0502020202020204" pitchFamily="34" charset="0"/>
              </a:rPr>
              <a:t>	      2 – anxious</a:t>
            </a:r>
          </a:p>
          <a:p>
            <a:pPr eaLnBrk="1" hangingPunct="1"/>
            <a:r>
              <a:rPr lang="en-US" altLang="en-US" sz="1400">
                <a:latin typeface="Century Gothic" panose="020B0502020202020204" pitchFamily="34" charset="0"/>
              </a:rPr>
              <a:t>	      1 - worried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186BE08-6BBE-4210-873B-807C56D47816}"/>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10845A7-8C2B-4CF5-8587-F3CAFB5B2E6B}" type="slidenum">
              <a:rPr lang="en-US" altLang="en-US" smtClean="0"/>
              <a:pPr/>
              <a:t>19</a:t>
            </a:fld>
            <a:endParaRPr lang="en-US" altLang="en-US"/>
          </a:p>
        </p:txBody>
      </p:sp>
      <p:sp>
        <p:nvSpPr>
          <p:cNvPr id="41987" name="Rectangle 2">
            <a:extLst>
              <a:ext uri="{FF2B5EF4-FFF2-40B4-BE49-F238E27FC236}">
                <a16:creationId xmlns:a16="http://schemas.microsoft.com/office/drawing/2014/main" id="{B070F0D6-31C2-49DD-8798-061813692235}"/>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F6B16100-B230-4D9C-B055-1CE58AE616BC}"/>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Click out of the slide show by right clicking on the slide and clicking on “End Show”.  Click on the word “angry” then go to the Thesaurus in the “Tools” section.  Use the Thesaurus to help students decide on words that show the different levels of sadness. They can fill in their words on Activity Sheet 2.</a:t>
            </a:r>
          </a:p>
          <a:p>
            <a:pPr eaLnBrk="1" hangingPunct="1"/>
            <a:endParaRPr lang="en-US" altLang="en-US" sz="1400">
              <a:latin typeface="Century Gothic" panose="020B0502020202020204" pitchFamily="34" charset="0"/>
            </a:endParaRP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For example:  5 – enraged</a:t>
            </a:r>
          </a:p>
          <a:p>
            <a:pPr eaLnBrk="1" hangingPunct="1"/>
            <a:r>
              <a:rPr lang="en-US" altLang="en-US" sz="1400">
                <a:latin typeface="Century Gothic" panose="020B0502020202020204" pitchFamily="34" charset="0"/>
              </a:rPr>
              <a:t>	      4 – livid</a:t>
            </a:r>
          </a:p>
          <a:p>
            <a:pPr eaLnBrk="1" hangingPunct="1"/>
            <a:r>
              <a:rPr lang="en-US" altLang="en-US" sz="1400">
                <a:latin typeface="Century Gothic" panose="020B0502020202020204" pitchFamily="34" charset="0"/>
              </a:rPr>
              <a:t>	      3 – fuming</a:t>
            </a:r>
          </a:p>
          <a:p>
            <a:pPr eaLnBrk="1" hangingPunct="1"/>
            <a:r>
              <a:rPr lang="en-US" altLang="en-US" sz="1400">
                <a:latin typeface="Century Gothic" panose="020B0502020202020204" pitchFamily="34" charset="0"/>
              </a:rPr>
              <a:t>	      2 – mad</a:t>
            </a:r>
          </a:p>
          <a:p>
            <a:pPr eaLnBrk="1" hangingPunct="1"/>
            <a:r>
              <a:rPr lang="en-US" altLang="en-US" sz="1400">
                <a:latin typeface="Century Gothic" panose="020B0502020202020204" pitchFamily="34" charset="0"/>
              </a:rPr>
              <a:t>	      1 - annoyed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FED6C6F-551A-49A7-A8B1-0418903B7F3B}"/>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C91FC8A-F0CB-4FDE-BFAD-DC97A8F9D98E}" type="slidenum">
              <a:rPr lang="en-US" altLang="en-US" smtClean="0"/>
              <a:pPr/>
              <a:t>2</a:t>
            </a:fld>
            <a:endParaRPr lang="en-US" altLang="en-US"/>
          </a:p>
        </p:txBody>
      </p:sp>
      <p:sp>
        <p:nvSpPr>
          <p:cNvPr id="7171" name="Rectangle 2">
            <a:extLst>
              <a:ext uri="{FF2B5EF4-FFF2-40B4-BE49-F238E27FC236}">
                <a16:creationId xmlns:a16="http://schemas.microsoft.com/office/drawing/2014/main" id="{8B99C7C9-AD36-42D1-9E48-9FCB26479229}"/>
              </a:ext>
            </a:extLst>
          </p:cNvPr>
          <p:cNvSpPr>
            <a:spLocks noRot="1" noChangeArrowheads="1" noTextEdit="1"/>
          </p:cNvSpPr>
          <p:nvPr>
            <p:ph type="sldImg"/>
          </p:nvPr>
        </p:nvSpPr>
        <p:spPr>
          <a:ln/>
        </p:spPr>
      </p:sp>
      <p:sp>
        <p:nvSpPr>
          <p:cNvPr id="7172" name="Rectangle 3">
            <a:extLst>
              <a:ext uri="{FF2B5EF4-FFF2-40B4-BE49-F238E27FC236}">
                <a16:creationId xmlns:a16="http://schemas.microsoft.com/office/drawing/2014/main" id="{0C6492E2-B4BD-44ED-BD2F-0F4430BF596C}"/>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Use slide to define emotions.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Have students brainstorm a list of emotions.  </a:t>
            </a:r>
          </a:p>
          <a:p>
            <a:pPr eaLnBrk="1" hangingPunct="1"/>
            <a:endParaRPr lang="en-US" altLang="en-US" sz="1400">
              <a:latin typeface="Century Gothic" panose="020B0502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08A8D01B-0495-44D1-92B2-F133D88E2A91}"/>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14B938B-7B54-447B-AE42-156BDFA70100}" type="slidenum">
              <a:rPr lang="en-US" altLang="en-US" smtClean="0"/>
              <a:pPr/>
              <a:t>20</a:t>
            </a:fld>
            <a:endParaRPr lang="en-US" altLang="en-US"/>
          </a:p>
        </p:txBody>
      </p:sp>
      <p:sp>
        <p:nvSpPr>
          <p:cNvPr id="44035" name="Rectangle 2">
            <a:extLst>
              <a:ext uri="{FF2B5EF4-FFF2-40B4-BE49-F238E27FC236}">
                <a16:creationId xmlns:a16="http://schemas.microsoft.com/office/drawing/2014/main" id="{B11AD6CF-A2FF-47FD-8D87-80C16E53A3FF}"/>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C62928D8-52A7-4586-ADFC-ECDCA8C87F50}"/>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Lead a discussion about how the stronger the feeling is, the more likely the actions will be more intense.</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The authors of the book, “The Incredible 5 Point Scale”, have a new book for adolescents that is called “A 5 is Against the Law”.  This is especially true with anger.  This may help students understand how important it is to control their THOUGHTS and ACTIONS.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DADE76A-4BDF-4ACD-A5F9-0CFAFFE26315}"/>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53A5D12-3B9B-4016-A611-CC11DA83ED6F}" type="slidenum">
              <a:rPr lang="en-US" altLang="en-US" smtClean="0"/>
              <a:pPr/>
              <a:t>21</a:t>
            </a:fld>
            <a:endParaRPr lang="en-US" altLang="en-US"/>
          </a:p>
        </p:txBody>
      </p:sp>
      <p:sp>
        <p:nvSpPr>
          <p:cNvPr id="46083" name="Rectangle 2">
            <a:extLst>
              <a:ext uri="{FF2B5EF4-FFF2-40B4-BE49-F238E27FC236}">
                <a16:creationId xmlns:a16="http://schemas.microsoft.com/office/drawing/2014/main" id="{8C53E370-D2C1-4D3B-BD5C-F9B7251CB6CA}"/>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C75FBFA3-F0DE-42B7-ACD0-519B3A56DE53}"/>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Help students identify other ACTIONS that may help them stay calm.  Practice or role play some of strategies. (The next several slides are examples of artwork that may be good visuals for calming).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7D867B5-6F7B-4358-9A1C-8515E040037A}"/>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2413154-7EC6-425D-AB77-EBB53AF21309}" type="slidenum">
              <a:rPr lang="en-US" altLang="en-US" smtClean="0"/>
              <a:pPr/>
              <a:t>22</a:t>
            </a:fld>
            <a:endParaRPr lang="en-US" altLang="en-US"/>
          </a:p>
        </p:txBody>
      </p:sp>
      <p:sp>
        <p:nvSpPr>
          <p:cNvPr id="48131" name="Rectangle 2">
            <a:extLst>
              <a:ext uri="{FF2B5EF4-FFF2-40B4-BE49-F238E27FC236}">
                <a16:creationId xmlns:a16="http://schemas.microsoft.com/office/drawing/2014/main" id="{9C083CC5-23DF-470C-89C2-D2160BC09326}"/>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7D580AC2-7E32-4815-8906-F30CBD4A1FC0}"/>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Ask students whether they feel a sense of calm when they look at this art work.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6F3A278-A6B4-438E-8026-9FF2D61DBDC6}"/>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912B053-10A4-4AD9-B858-065830A5DB47}" type="slidenum">
              <a:rPr lang="en-US" altLang="en-US" smtClean="0"/>
              <a:pPr/>
              <a:t>23</a:t>
            </a:fld>
            <a:endParaRPr lang="en-US" altLang="en-US"/>
          </a:p>
        </p:txBody>
      </p:sp>
      <p:sp>
        <p:nvSpPr>
          <p:cNvPr id="50179" name="Rectangle 2">
            <a:extLst>
              <a:ext uri="{FF2B5EF4-FFF2-40B4-BE49-F238E27FC236}">
                <a16:creationId xmlns:a16="http://schemas.microsoft.com/office/drawing/2014/main" id="{32002E9A-2D89-43CE-BB50-E7D6F5521C21}"/>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95195269-D91E-4B39-8E85-089CEB173892}"/>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Ask students whether they feel a sense of calm when they look at this art work.</a:t>
            </a:r>
          </a:p>
          <a:p>
            <a:pPr eaLnBrk="1" hangingPunct="1"/>
            <a:endParaRPr lang="en-US" altLang="en-US"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A314E6B-9A50-45DA-8836-508B0D82462C}"/>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C8B48E4-7F82-464A-AC4B-69B1A271CB7A}" type="slidenum">
              <a:rPr lang="en-US" altLang="en-US" smtClean="0"/>
              <a:pPr/>
              <a:t>24</a:t>
            </a:fld>
            <a:endParaRPr lang="en-US" altLang="en-US"/>
          </a:p>
        </p:txBody>
      </p:sp>
      <p:sp>
        <p:nvSpPr>
          <p:cNvPr id="52227" name="Rectangle 2">
            <a:extLst>
              <a:ext uri="{FF2B5EF4-FFF2-40B4-BE49-F238E27FC236}">
                <a16:creationId xmlns:a16="http://schemas.microsoft.com/office/drawing/2014/main" id="{C05EC056-EEE2-477D-A35C-884063BBEB1C}"/>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86FE9420-E0B9-458A-820E-6ECBA47A9CE0}"/>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Ask students whether they feel a sense of calm when they look at this art work.</a:t>
            </a:r>
          </a:p>
          <a:p>
            <a:pPr eaLnBrk="1" hangingPunct="1"/>
            <a:endParaRPr lang="en-US" altLang="en-US"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4456FDB-CEC5-460C-A349-4859FBCD992B}"/>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1C5285F-28EE-4706-A7A3-7E7F7A057867}" type="slidenum">
              <a:rPr lang="en-US" altLang="en-US" smtClean="0"/>
              <a:pPr/>
              <a:t>25</a:t>
            </a:fld>
            <a:endParaRPr lang="en-US" altLang="en-US"/>
          </a:p>
        </p:txBody>
      </p:sp>
      <p:sp>
        <p:nvSpPr>
          <p:cNvPr id="54275" name="Rectangle 2">
            <a:extLst>
              <a:ext uri="{FF2B5EF4-FFF2-40B4-BE49-F238E27FC236}">
                <a16:creationId xmlns:a16="http://schemas.microsoft.com/office/drawing/2014/main" id="{F335EA83-AC6A-46AC-A3E4-30197ECEAEFA}"/>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60750C39-3713-42CB-8187-7FFBD86D178F}"/>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Ask students whether they feel a sense of calm when they look at this art work.</a:t>
            </a:r>
          </a:p>
          <a:p>
            <a:pPr eaLnBrk="1" hangingPunct="1"/>
            <a:endParaRPr lang="en-US" altLang="en-US" sz="1400">
              <a:latin typeface="Century Gothic" panose="020B0502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75EF5BB-71D3-4D71-9831-A557D21410C3}"/>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A9CA8504-0B07-45F4-A152-1AE1BF2E5DF9}" type="slidenum">
              <a:rPr lang="en-US" altLang="en-US" smtClean="0"/>
              <a:pPr/>
              <a:t>26</a:t>
            </a:fld>
            <a:endParaRPr lang="en-US" altLang="en-US"/>
          </a:p>
        </p:txBody>
      </p:sp>
      <p:sp>
        <p:nvSpPr>
          <p:cNvPr id="56323" name="Rectangle 2">
            <a:extLst>
              <a:ext uri="{FF2B5EF4-FFF2-40B4-BE49-F238E27FC236}">
                <a16:creationId xmlns:a16="http://schemas.microsoft.com/office/drawing/2014/main" id="{ACC7992A-7038-4125-BD8D-450F6ACF9F4C}"/>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DE34464C-EBCB-4F08-A77F-D895A6AD867E}"/>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Use this slide to lead a discussion on today’s lesson.</a:t>
            </a:r>
          </a:p>
          <a:p>
            <a:pPr eaLnBrk="1" hangingPunct="1"/>
            <a:endParaRPr lang="en-US" altLang="en-US" sz="1400">
              <a:latin typeface="Century Gothic" panose="020B0502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6760D1E-1629-4CC5-B49A-273EAE2A683A}"/>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5D87199-0E1A-485D-94C8-5B0F7BDE7D19}" type="slidenum">
              <a:rPr lang="en-US" altLang="en-US" smtClean="0"/>
              <a:pPr/>
              <a:t>27</a:t>
            </a:fld>
            <a:endParaRPr lang="en-US" altLang="en-US"/>
          </a:p>
        </p:txBody>
      </p:sp>
      <p:sp>
        <p:nvSpPr>
          <p:cNvPr id="58371" name="Rectangle 2">
            <a:extLst>
              <a:ext uri="{FF2B5EF4-FFF2-40B4-BE49-F238E27FC236}">
                <a16:creationId xmlns:a16="http://schemas.microsoft.com/office/drawing/2014/main" id="{B209F3C4-2E6D-46D0-8DE7-7AA2676D7B92}"/>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4B8BD7EE-AC22-44A1-8A18-DA6EEFA03671}"/>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This visual is a good summary of the information in this lesson.  This slide has been made into a format that can be printed on card stock to give to each student (</a:t>
            </a:r>
            <a:r>
              <a:rPr lang="en-US" altLang="en-US" sz="1400" b="1">
                <a:latin typeface="Century Gothic" panose="020B0502020202020204" pitchFamily="34" charset="0"/>
              </a:rPr>
              <a:t>“Social Power” Point Card</a:t>
            </a:r>
            <a:r>
              <a:rPr lang="en-US" altLang="en-US" sz="1400">
                <a:latin typeface="Century Gothic" panose="020B0502020202020204" pitchFamily="34" charset="0"/>
              </a:rPr>
              <a:t>).  You may also want to laminate the cards and place a magnet on the back as a visual that could be hung in the student’s home as a reminder of the lesson.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F3E3C4E-4AA8-43AC-9251-79E15C1C63A3}"/>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CA2370E7-9529-4F55-94A2-6713F3141DD0}" type="slidenum">
              <a:rPr lang="en-US" altLang="en-US" smtClean="0"/>
              <a:pPr/>
              <a:t>3</a:t>
            </a:fld>
            <a:endParaRPr lang="en-US" altLang="en-US"/>
          </a:p>
        </p:txBody>
      </p:sp>
      <p:sp>
        <p:nvSpPr>
          <p:cNvPr id="9219" name="Rectangle 2">
            <a:extLst>
              <a:ext uri="{FF2B5EF4-FFF2-40B4-BE49-F238E27FC236}">
                <a16:creationId xmlns:a16="http://schemas.microsoft.com/office/drawing/2014/main" id="{5FC563E1-7949-4247-9C40-8EF93E331036}"/>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3446A657-99C9-4E32-BA0B-23CDE6126B22}"/>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Use slide to illustrate thoughts, feelings and actions.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Have students describe possible thoughts, feelings and actions for some samples situations:</a:t>
            </a:r>
          </a:p>
          <a:p>
            <a:pPr eaLnBrk="1" hangingPunct="1"/>
            <a:endParaRPr lang="en-US" altLang="en-US" sz="1400">
              <a:latin typeface="Century Gothic" panose="020B0502020202020204" pitchFamily="34" charset="0"/>
            </a:endParaRPr>
          </a:p>
          <a:p>
            <a:pPr eaLnBrk="1" hangingPunct="1"/>
            <a:r>
              <a:rPr lang="en-US" altLang="en-US" sz="1400" b="1">
                <a:latin typeface="Century Gothic" panose="020B0502020202020204" pitchFamily="34" charset="0"/>
              </a:rPr>
              <a:t>Possible situations:</a:t>
            </a:r>
          </a:p>
          <a:p>
            <a:pPr eaLnBrk="1" hangingPunct="1"/>
            <a:r>
              <a:rPr lang="en-US" altLang="en-US" sz="1400">
                <a:latin typeface="Century Gothic" panose="020B0502020202020204" pitchFamily="34" charset="0"/>
              </a:rPr>
              <a:t>You are sitting in the living room, you hear a car pull into the driveway and then a loud “CRUNCH”.  You remember you left your bike in the driveway.</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You are home alone at night and you hear a strange noise.</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You find out that you won a scholarship to the school you want to go to.</a:t>
            </a:r>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AE50C42-86F3-4CD0-A509-2EBA03B90500}"/>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DC3296D-6E07-4EC6-8E99-A313A527F00D}" type="slidenum">
              <a:rPr lang="en-US" altLang="en-US" smtClean="0"/>
              <a:pPr/>
              <a:t>4</a:t>
            </a:fld>
            <a:endParaRPr lang="en-US" altLang="en-US"/>
          </a:p>
        </p:txBody>
      </p:sp>
      <p:sp>
        <p:nvSpPr>
          <p:cNvPr id="11267" name="Rectangle 2">
            <a:extLst>
              <a:ext uri="{FF2B5EF4-FFF2-40B4-BE49-F238E27FC236}">
                <a16:creationId xmlns:a16="http://schemas.microsoft.com/office/drawing/2014/main" id="{7F177EA3-23A9-4C78-B5DB-489AFA670D20}"/>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7314B538-FA41-4F72-A3A5-2861C1CFFAD0}"/>
              </a:ext>
            </a:extLst>
          </p:cNvPr>
          <p:cNvSpPr>
            <a:spLocks noGrp="1" noChangeArrowheads="1"/>
          </p:cNvSpPr>
          <p:nvPr>
            <p:ph type="body" idx="1"/>
          </p:nvPr>
        </p:nvSpPr>
        <p:spPr>
          <a:noFill/>
        </p:spPr>
        <p:txBody>
          <a:bodyPr/>
          <a:lstStyle/>
          <a:p>
            <a:pPr eaLnBrk="1" hangingPunct="1">
              <a:lnSpc>
                <a:spcPct val="90000"/>
              </a:lnSpc>
            </a:pPr>
            <a:r>
              <a:rPr lang="en-US" altLang="en-US" sz="1400">
                <a:latin typeface="Century Gothic" panose="020B0502020202020204" pitchFamily="34" charset="0"/>
              </a:rPr>
              <a:t>Have students answer the following questions – (Questions are also listed on Activity Sheet 1)</a:t>
            </a:r>
          </a:p>
          <a:p>
            <a:pPr eaLnBrk="1" hangingPunct="1">
              <a:lnSpc>
                <a:spcPct val="90000"/>
              </a:lnSpc>
            </a:pPr>
            <a:r>
              <a:rPr lang="en-US" altLang="en-US" sz="1400">
                <a:latin typeface="Century Gothic" panose="020B0502020202020204" pitchFamily="34" charset="0"/>
              </a:rPr>
              <a:t>*Note:  Instructor decides how many of these slides to discuss.  There are a total of 5: #4-8.</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*Note: Instructor decides how many questions per slide to ask the group/s.</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What is he/she thinking?</a:t>
            </a:r>
          </a:p>
          <a:p>
            <a:pPr eaLnBrk="1" hangingPunct="1">
              <a:lnSpc>
                <a:spcPct val="90000"/>
              </a:lnSpc>
            </a:pPr>
            <a:r>
              <a:rPr lang="en-US" altLang="en-US" sz="1400">
                <a:latin typeface="Century Gothic" panose="020B0502020202020204" pitchFamily="34" charset="0"/>
              </a:rPr>
              <a:t>What is he/she feeling?</a:t>
            </a:r>
          </a:p>
          <a:p>
            <a:pPr eaLnBrk="1" hangingPunct="1">
              <a:lnSpc>
                <a:spcPct val="90000"/>
              </a:lnSpc>
            </a:pPr>
            <a:r>
              <a:rPr lang="en-US" altLang="en-US" sz="1400">
                <a:latin typeface="Century Gothic" panose="020B0502020202020204" pitchFamily="34" charset="0"/>
              </a:rPr>
              <a:t>What is he/she doing (or What will he/she do?)</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Point out facial expressions – how are they the same/different.</a:t>
            </a:r>
          </a:p>
          <a:p>
            <a:pPr eaLnBrk="1" hangingPunct="1">
              <a:lnSpc>
                <a:spcPct val="90000"/>
              </a:lnSpc>
            </a:pPr>
            <a:r>
              <a:rPr lang="en-US" altLang="en-US" sz="1400">
                <a:latin typeface="Century Gothic" panose="020B0502020202020204" pitchFamily="34" charset="0"/>
              </a:rPr>
              <a:t>Point out body postures (when applicable).</a:t>
            </a:r>
          </a:p>
          <a:p>
            <a:pPr eaLnBrk="1" hangingPunct="1">
              <a:lnSpc>
                <a:spcPct val="90000"/>
              </a:lnSpc>
            </a:pPr>
            <a:r>
              <a:rPr lang="en-US" altLang="en-US" sz="1400">
                <a:latin typeface="Century Gothic" panose="020B0502020202020204" pitchFamily="34" charset="0"/>
              </a:rPr>
              <a:t>Ask about a time when they have felt this emotion.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2D62643-1FAA-43C3-99F5-3B073622F1E0}"/>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7C79938B-32DB-4837-A46B-52A1A63162D3}" type="slidenum">
              <a:rPr lang="en-US" altLang="en-US" smtClean="0"/>
              <a:pPr/>
              <a:t>5</a:t>
            </a:fld>
            <a:endParaRPr lang="en-US" altLang="en-US"/>
          </a:p>
        </p:txBody>
      </p:sp>
      <p:sp>
        <p:nvSpPr>
          <p:cNvPr id="13315" name="Rectangle 2">
            <a:extLst>
              <a:ext uri="{FF2B5EF4-FFF2-40B4-BE49-F238E27FC236}">
                <a16:creationId xmlns:a16="http://schemas.microsoft.com/office/drawing/2014/main" id="{03503BD2-0FC1-410A-8071-C89A45B80F43}"/>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2ABD60E2-6C6D-4598-9B08-19C1CBEA6C84}"/>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Have students answer the following questions – (Questions are also listed on Activity Sheet 1)</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*Note: Instructor decides how many questions per slide to ask the group/s.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What is he/she thinking?</a:t>
            </a:r>
          </a:p>
          <a:p>
            <a:pPr eaLnBrk="1" hangingPunct="1"/>
            <a:r>
              <a:rPr lang="en-US" altLang="en-US" sz="1400">
                <a:latin typeface="Century Gothic" panose="020B0502020202020204" pitchFamily="34" charset="0"/>
              </a:rPr>
              <a:t>What is he/she feeling?</a:t>
            </a:r>
          </a:p>
          <a:p>
            <a:pPr eaLnBrk="1" hangingPunct="1"/>
            <a:r>
              <a:rPr lang="en-US" altLang="en-US" sz="1400">
                <a:latin typeface="Century Gothic" panose="020B0502020202020204" pitchFamily="34" charset="0"/>
              </a:rPr>
              <a:t>What is he/she doing (or What will he/she do?)</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Point out facial expressions – how are they the same/different.</a:t>
            </a:r>
          </a:p>
          <a:p>
            <a:pPr eaLnBrk="1" hangingPunct="1"/>
            <a:r>
              <a:rPr lang="en-US" altLang="en-US" sz="1400">
                <a:latin typeface="Century Gothic" panose="020B0502020202020204" pitchFamily="34" charset="0"/>
              </a:rPr>
              <a:t>Point out body postures (when applicable).</a:t>
            </a:r>
          </a:p>
          <a:p>
            <a:pPr eaLnBrk="1" hangingPunct="1"/>
            <a:r>
              <a:rPr lang="en-US" altLang="en-US" sz="1400">
                <a:latin typeface="Century Gothic" panose="020B0502020202020204" pitchFamily="34" charset="0"/>
              </a:rPr>
              <a:t>Ask about a time when they have felt this emotion.</a:t>
            </a:r>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0B27BD47-583E-41C4-8058-9032399F46D4}"/>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860D0269-E475-454E-B74B-1D8FB44E62AC}" type="slidenum">
              <a:rPr lang="en-US" altLang="en-US" smtClean="0"/>
              <a:pPr/>
              <a:t>6</a:t>
            </a:fld>
            <a:endParaRPr lang="en-US" altLang="en-US"/>
          </a:p>
        </p:txBody>
      </p:sp>
      <p:sp>
        <p:nvSpPr>
          <p:cNvPr id="15363" name="Rectangle 2">
            <a:extLst>
              <a:ext uri="{FF2B5EF4-FFF2-40B4-BE49-F238E27FC236}">
                <a16:creationId xmlns:a16="http://schemas.microsoft.com/office/drawing/2014/main" id="{65E7555D-1760-48FE-ADD5-970EA7C03FFB}"/>
              </a:ext>
            </a:extLst>
          </p:cNvPr>
          <p:cNvSpPr>
            <a:spLocks noRot="1" noChangeArrowheads="1" noTextEdit="1"/>
          </p:cNvSpPr>
          <p:nvPr>
            <p:ph type="sldImg"/>
          </p:nvPr>
        </p:nvSpPr>
        <p:spPr>
          <a:xfrm>
            <a:off x="1182688" y="619125"/>
            <a:ext cx="4646612" cy="3486150"/>
          </a:xfrm>
          <a:ln/>
        </p:spPr>
      </p:sp>
      <p:sp>
        <p:nvSpPr>
          <p:cNvPr id="15364" name="Rectangle 3">
            <a:extLst>
              <a:ext uri="{FF2B5EF4-FFF2-40B4-BE49-F238E27FC236}">
                <a16:creationId xmlns:a16="http://schemas.microsoft.com/office/drawing/2014/main" id="{3BF14103-4D4C-4B9E-B4A8-F41E2ADB0B4D}"/>
              </a:ext>
            </a:extLst>
          </p:cNvPr>
          <p:cNvSpPr>
            <a:spLocks noGrp="1" noChangeArrowheads="1"/>
          </p:cNvSpPr>
          <p:nvPr>
            <p:ph type="body" idx="1"/>
          </p:nvPr>
        </p:nvSpPr>
        <p:spPr>
          <a:noFill/>
        </p:spPr>
        <p:txBody>
          <a:bodyPr/>
          <a:lstStyle/>
          <a:p>
            <a:pPr eaLnBrk="1" hangingPunct="1">
              <a:lnSpc>
                <a:spcPct val="90000"/>
              </a:lnSpc>
            </a:pPr>
            <a:r>
              <a:rPr lang="en-US" altLang="en-US" sz="1400">
                <a:latin typeface="Century Gothic" panose="020B0502020202020204" pitchFamily="34" charset="0"/>
              </a:rPr>
              <a:t>Have students answer the following questions – (Questions are also listed on Activity Sheet 1)</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*Note: Instructor decides how many questions per slide to ask the group/s.</a:t>
            </a:r>
          </a:p>
          <a:p>
            <a:pPr eaLnBrk="1" hangingPunct="1">
              <a:lnSpc>
                <a:spcPct val="90000"/>
              </a:lnSpc>
            </a:pPr>
            <a:endParaRPr lang="en-US" altLang="en-US" sz="1400">
              <a:latin typeface="Century Gothic" panose="020B0502020202020204" pitchFamily="34" charset="0"/>
            </a:endParaRPr>
          </a:p>
          <a:p>
            <a:pPr eaLnBrk="1" hangingPunct="1">
              <a:lnSpc>
                <a:spcPct val="90000"/>
              </a:lnSpc>
            </a:pPr>
            <a:endParaRPr lang="en-US" altLang="en-US" sz="1400">
              <a:latin typeface="Century Gothic" panose="020B0502020202020204" pitchFamily="34" charset="0"/>
            </a:endParaRP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What is he/she thinking?</a:t>
            </a:r>
          </a:p>
          <a:p>
            <a:pPr eaLnBrk="1" hangingPunct="1">
              <a:lnSpc>
                <a:spcPct val="90000"/>
              </a:lnSpc>
            </a:pPr>
            <a:r>
              <a:rPr lang="en-US" altLang="en-US" sz="1400">
                <a:latin typeface="Century Gothic" panose="020B0502020202020204" pitchFamily="34" charset="0"/>
              </a:rPr>
              <a:t>What is he/she feeling?</a:t>
            </a:r>
          </a:p>
          <a:p>
            <a:pPr eaLnBrk="1" hangingPunct="1">
              <a:lnSpc>
                <a:spcPct val="90000"/>
              </a:lnSpc>
            </a:pPr>
            <a:r>
              <a:rPr lang="en-US" altLang="en-US" sz="1400">
                <a:latin typeface="Century Gothic" panose="020B0502020202020204" pitchFamily="34" charset="0"/>
              </a:rPr>
              <a:t>What is he/she doing (or What will he/she do?)</a:t>
            </a:r>
          </a:p>
          <a:p>
            <a:pPr eaLnBrk="1" hangingPunct="1">
              <a:lnSpc>
                <a:spcPct val="90000"/>
              </a:lnSpc>
            </a:pPr>
            <a:endParaRPr lang="en-US" altLang="en-US" sz="1400">
              <a:latin typeface="Century Gothic" panose="020B0502020202020204" pitchFamily="34" charset="0"/>
            </a:endParaRPr>
          </a:p>
          <a:p>
            <a:pPr eaLnBrk="1" hangingPunct="1">
              <a:lnSpc>
                <a:spcPct val="90000"/>
              </a:lnSpc>
            </a:pPr>
            <a:r>
              <a:rPr lang="en-US" altLang="en-US" sz="1400">
                <a:latin typeface="Century Gothic" panose="020B0502020202020204" pitchFamily="34" charset="0"/>
              </a:rPr>
              <a:t>Point out facial expressions – how are they the same/different.</a:t>
            </a:r>
          </a:p>
          <a:p>
            <a:pPr eaLnBrk="1" hangingPunct="1">
              <a:lnSpc>
                <a:spcPct val="90000"/>
              </a:lnSpc>
            </a:pPr>
            <a:r>
              <a:rPr lang="en-US" altLang="en-US" sz="1400">
                <a:latin typeface="Century Gothic" panose="020B0502020202020204" pitchFamily="34" charset="0"/>
              </a:rPr>
              <a:t>Point out body postures (when applicable).</a:t>
            </a:r>
          </a:p>
          <a:p>
            <a:pPr eaLnBrk="1" hangingPunct="1">
              <a:lnSpc>
                <a:spcPct val="90000"/>
              </a:lnSpc>
            </a:pPr>
            <a:r>
              <a:rPr lang="en-US" altLang="en-US" sz="1400">
                <a:latin typeface="Century Gothic" panose="020B0502020202020204" pitchFamily="34" charset="0"/>
              </a:rPr>
              <a:t>Ask about a time when they have felt this emotion.</a:t>
            </a:r>
          </a:p>
          <a:p>
            <a:pPr eaLnBrk="1" hangingPunct="1">
              <a:lnSpc>
                <a:spcPct val="90000"/>
              </a:lnSpc>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20E01F2-8F12-4159-B274-1A2F6579CBCE}"/>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FBE8FC7-DEC1-4167-8262-3BB79452A427}" type="slidenum">
              <a:rPr lang="en-US" altLang="en-US" smtClean="0"/>
              <a:pPr/>
              <a:t>7</a:t>
            </a:fld>
            <a:endParaRPr lang="en-US" altLang="en-US"/>
          </a:p>
        </p:txBody>
      </p:sp>
      <p:sp>
        <p:nvSpPr>
          <p:cNvPr id="17411" name="Rectangle 2">
            <a:extLst>
              <a:ext uri="{FF2B5EF4-FFF2-40B4-BE49-F238E27FC236}">
                <a16:creationId xmlns:a16="http://schemas.microsoft.com/office/drawing/2014/main" id="{5402A9A8-3030-49E5-8D65-DABB50B047B0}"/>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7B79DB54-14AA-4172-BA40-758E445A3453}"/>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Have students answer the following questions – (Questions are also listed on Activity Sheet 1)</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*Note: Instructor decides how many questions per slide to ask the group/s.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What is he/she thinking?</a:t>
            </a:r>
          </a:p>
          <a:p>
            <a:pPr eaLnBrk="1" hangingPunct="1"/>
            <a:r>
              <a:rPr lang="en-US" altLang="en-US" sz="1400">
                <a:latin typeface="Century Gothic" panose="020B0502020202020204" pitchFamily="34" charset="0"/>
              </a:rPr>
              <a:t>What is he/she feeling?</a:t>
            </a:r>
          </a:p>
          <a:p>
            <a:pPr eaLnBrk="1" hangingPunct="1"/>
            <a:r>
              <a:rPr lang="en-US" altLang="en-US" sz="1400">
                <a:latin typeface="Century Gothic" panose="020B0502020202020204" pitchFamily="34" charset="0"/>
              </a:rPr>
              <a:t>What is he/she doing (or What will he/she do?)</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Point out facial expressions – how are they the same/different.</a:t>
            </a:r>
          </a:p>
          <a:p>
            <a:pPr eaLnBrk="1" hangingPunct="1"/>
            <a:r>
              <a:rPr lang="en-US" altLang="en-US" sz="1400">
                <a:latin typeface="Century Gothic" panose="020B0502020202020204" pitchFamily="34" charset="0"/>
              </a:rPr>
              <a:t>Point out body postures (when applicable).</a:t>
            </a:r>
          </a:p>
          <a:p>
            <a:pPr eaLnBrk="1" hangingPunct="1"/>
            <a:r>
              <a:rPr lang="en-US" altLang="en-US" sz="1400">
                <a:latin typeface="Century Gothic" panose="020B0502020202020204" pitchFamily="34" charset="0"/>
              </a:rPr>
              <a:t>Ask about a time when they have felt this emotion.</a:t>
            </a:r>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9DF9991-FC79-48D5-A9B5-F7691BB7AF49}"/>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54D2B6D-D87E-4F22-8155-E92C1249887F}" type="slidenum">
              <a:rPr lang="en-US" altLang="en-US" smtClean="0"/>
              <a:pPr/>
              <a:t>8</a:t>
            </a:fld>
            <a:endParaRPr lang="en-US" altLang="en-US"/>
          </a:p>
        </p:txBody>
      </p:sp>
      <p:sp>
        <p:nvSpPr>
          <p:cNvPr id="19459" name="Rectangle 2">
            <a:extLst>
              <a:ext uri="{FF2B5EF4-FFF2-40B4-BE49-F238E27FC236}">
                <a16:creationId xmlns:a16="http://schemas.microsoft.com/office/drawing/2014/main" id="{79DD81D5-7A9C-4CD8-8F22-C4B9FFB6FECB}"/>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CA0592BA-1453-4CAC-A08B-3D4601DCC1FA}"/>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Have students answer the following questions – (Questions are also listed on Activity Sheet 1) </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*Note: Instructor decides how many questions per slide to ask the group/s.</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What is he/she thinking?</a:t>
            </a:r>
          </a:p>
          <a:p>
            <a:pPr eaLnBrk="1" hangingPunct="1"/>
            <a:r>
              <a:rPr lang="en-US" altLang="en-US" sz="1400">
                <a:latin typeface="Century Gothic" panose="020B0502020202020204" pitchFamily="34" charset="0"/>
              </a:rPr>
              <a:t>What is he/she feeling?</a:t>
            </a:r>
          </a:p>
          <a:p>
            <a:pPr eaLnBrk="1" hangingPunct="1"/>
            <a:r>
              <a:rPr lang="en-US" altLang="en-US" sz="1400">
                <a:latin typeface="Century Gothic" panose="020B0502020202020204" pitchFamily="34" charset="0"/>
              </a:rPr>
              <a:t>What is he/she doing (or What will he/she do?)</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Point out facial expressions – how are they the same/different.</a:t>
            </a:r>
          </a:p>
          <a:p>
            <a:pPr eaLnBrk="1" hangingPunct="1"/>
            <a:r>
              <a:rPr lang="en-US" altLang="en-US" sz="1400">
                <a:latin typeface="Century Gothic" panose="020B0502020202020204" pitchFamily="34" charset="0"/>
              </a:rPr>
              <a:t>Point out body postures (when applicable).</a:t>
            </a:r>
          </a:p>
          <a:p>
            <a:pPr eaLnBrk="1" hangingPunct="1"/>
            <a:r>
              <a:rPr lang="en-US" altLang="en-US" sz="1400">
                <a:latin typeface="Century Gothic" panose="020B0502020202020204" pitchFamily="34" charset="0"/>
              </a:rPr>
              <a:t>Ask about a time when they have felt this emotion.</a:t>
            </a:r>
          </a:p>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5487EA5-A52D-4E1D-BB1C-9487178D3CE6}"/>
              </a:ext>
            </a:extLst>
          </p:cNvPr>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9670CBA9-DE7C-42FE-ACD4-F647BABB8793}" type="slidenum">
              <a:rPr lang="en-US" altLang="en-US" smtClean="0"/>
              <a:pPr/>
              <a:t>9</a:t>
            </a:fld>
            <a:endParaRPr lang="en-US" altLang="en-US"/>
          </a:p>
        </p:txBody>
      </p:sp>
      <p:sp>
        <p:nvSpPr>
          <p:cNvPr id="21507" name="Rectangle 2">
            <a:extLst>
              <a:ext uri="{FF2B5EF4-FFF2-40B4-BE49-F238E27FC236}">
                <a16:creationId xmlns:a16="http://schemas.microsoft.com/office/drawing/2014/main" id="{6EEB709A-489F-41A0-BBFB-7CCD539AA904}"/>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556F616A-90A6-4CBE-8B2D-116F46738C20}"/>
              </a:ext>
            </a:extLst>
          </p:cNvPr>
          <p:cNvSpPr>
            <a:spLocks noGrp="1" noChangeArrowheads="1"/>
          </p:cNvSpPr>
          <p:nvPr>
            <p:ph type="body" idx="1"/>
          </p:nvPr>
        </p:nvSpPr>
        <p:spPr>
          <a:noFill/>
        </p:spPr>
        <p:txBody>
          <a:bodyPr/>
          <a:lstStyle/>
          <a:p>
            <a:pPr eaLnBrk="1" hangingPunct="1"/>
            <a:r>
              <a:rPr lang="en-US" altLang="en-US" sz="1400">
                <a:latin typeface="Century Gothic" panose="020B0502020202020204" pitchFamily="34" charset="0"/>
              </a:rPr>
              <a:t>Use slide to define the TRIGGER for a FEELING.</a:t>
            </a:r>
          </a:p>
          <a:p>
            <a:pPr eaLnBrk="1" hangingPunct="1"/>
            <a:endParaRPr lang="en-US" altLang="en-US" sz="1400">
              <a:latin typeface="Century Gothic" panose="020B0502020202020204" pitchFamily="34" charset="0"/>
            </a:endParaRPr>
          </a:p>
          <a:p>
            <a:pPr eaLnBrk="1" hangingPunct="1"/>
            <a:r>
              <a:rPr lang="en-US" altLang="en-US" sz="1400">
                <a:latin typeface="Century Gothic" panose="020B0502020202020204" pitchFamily="34" charset="0"/>
              </a:rPr>
              <a:t>Have students fill in blanks verbally and/or on Activity Sheet 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5720-C24B-4197-ACA8-E967041A224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892836-9661-420E-9201-54F2FE583E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BC5C9753-4CB4-4B90-97B9-FAB7DD0F95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D3F50CB-D6CC-44B5-93DC-D21F3FC3D92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988F5D4-90F4-49BC-968D-B9F8D03C532B}"/>
              </a:ext>
            </a:extLst>
          </p:cNvPr>
          <p:cNvSpPr>
            <a:spLocks noGrp="1" noChangeArrowheads="1"/>
          </p:cNvSpPr>
          <p:nvPr>
            <p:ph type="sldNum" sz="quarter" idx="12"/>
          </p:nvPr>
        </p:nvSpPr>
        <p:spPr>
          <a:ln/>
        </p:spPr>
        <p:txBody>
          <a:bodyPr/>
          <a:lstStyle>
            <a:lvl1pPr>
              <a:defRPr/>
            </a:lvl1pPr>
          </a:lstStyle>
          <a:p>
            <a:pPr>
              <a:defRPr/>
            </a:pPr>
            <a:fld id="{02D76F0A-42AD-4FA0-B158-93AAA70D7C03}" type="slidenum">
              <a:rPr lang="en-US" altLang="en-US"/>
              <a:pPr>
                <a:defRPr/>
              </a:pPr>
              <a:t>‹#›</a:t>
            </a:fld>
            <a:endParaRPr lang="en-US" altLang="en-US"/>
          </a:p>
        </p:txBody>
      </p:sp>
    </p:spTree>
    <p:extLst>
      <p:ext uri="{BB962C8B-B14F-4D97-AF65-F5344CB8AC3E}">
        <p14:creationId xmlns:p14="http://schemas.microsoft.com/office/powerpoint/2010/main" val="226040986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3511-BD32-4E66-B0EA-C326AFF42D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1DDBE0-FD91-42F5-9A52-B12B074571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86F192-138D-4344-868B-B85E98455E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00E2178-F0B7-43F0-9DCC-9E97F62D3B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3B63462-269F-4295-A580-BC2DCB96044B}"/>
              </a:ext>
            </a:extLst>
          </p:cNvPr>
          <p:cNvSpPr>
            <a:spLocks noGrp="1" noChangeArrowheads="1"/>
          </p:cNvSpPr>
          <p:nvPr>
            <p:ph type="sldNum" sz="quarter" idx="12"/>
          </p:nvPr>
        </p:nvSpPr>
        <p:spPr>
          <a:ln/>
        </p:spPr>
        <p:txBody>
          <a:bodyPr/>
          <a:lstStyle>
            <a:lvl1pPr>
              <a:defRPr/>
            </a:lvl1pPr>
          </a:lstStyle>
          <a:p>
            <a:pPr>
              <a:defRPr/>
            </a:pPr>
            <a:fld id="{C98B09DA-054B-47B4-B8F3-9DD7DD443971}" type="slidenum">
              <a:rPr lang="en-US" altLang="en-US"/>
              <a:pPr>
                <a:defRPr/>
              </a:pPr>
              <a:t>‹#›</a:t>
            </a:fld>
            <a:endParaRPr lang="en-US" altLang="en-US"/>
          </a:p>
        </p:txBody>
      </p:sp>
    </p:spTree>
    <p:extLst>
      <p:ext uri="{BB962C8B-B14F-4D97-AF65-F5344CB8AC3E}">
        <p14:creationId xmlns:p14="http://schemas.microsoft.com/office/powerpoint/2010/main" val="340903779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3ACC99-94D4-47EB-B5D0-5B4A71227679}"/>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63F411-9ADC-478E-9C85-BABFCE290840}"/>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0FF53A-3A5C-4683-9DC6-DA66793443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35E2B32-67C9-49ED-A786-977D80D93D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4DA9777-FCE1-47A8-B019-C8EE2D422C70}"/>
              </a:ext>
            </a:extLst>
          </p:cNvPr>
          <p:cNvSpPr>
            <a:spLocks noGrp="1" noChangeArrowheads="1"/>
          </p:cNvSpPr>
          <p:nvPr>
            <p:ph type="sldNum" sz="quarter" idx="12"/>
          </p:nvPr>
        </p:nvSpPr>
        <p:spPr>
          <a:ln/>
        </p:spPr>
        <p:txBody>
          <a:bodyPr/>
          <a:lstStyle>
            <a:lvl1pPr>
              <a:defRPr/>
            </a:lvl1pPr>
          </a:lstStyle>
          <a:p>
            <a:pPr>
              <a:defRPr/>
            </a:pPr>
            <a:fld id="{2C090C52-D295-471C-A18F-BE48B20F5B1B}" type="slidenum">
              <a:rPr lang="en-US" altLang="en-US"/>
              <a:pPr>
                <a:defRPr/>
              </a:pPr>
              <a:t>‹#›</a:t>
            </a:fld>
            <a:endParaRPr lang="en-US" altLang="en-US"/>
          </a:p>
        </p:txBody>
      </p:sp>
    </p:spTree>
    <p:extLst>
      <p:ext uri="{BB962C8B-B14F-4D97-AF65-F5344CB8AC3E}">
        <p14:creationId xmlns:p14="http://schemas.microsoft.com/office/powerpoint/2010/main" val="420569366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80AD-F982-43FF-B615-91127D083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BE8085-D576-4E1A-B6D9-46E712F91D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FE474C-90C2-4C77-ACF4-0BFAEF49A13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34FC01E-3604-4F4F-BDCE-09EF2B3771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8790BA6-ADA7-45B8-A675-887A7974D732}"/>
              </a:ext>
            </a:extLst>
          </p:cNvPr>
          <p:cNvSpPr>
            <a:spLocks noGrp="1" noChangeArrowheads="1"/>
          </p:cNvSpPr>
          <p:nvPr>
            <p:ph type="sldNum" sz="quarter" idx="12"/>
          </p:nvPr>
        </p:nvSpPr>
        <p:spPr>
          <a:ln/>
        </p:spPr>
        <p:txBody>
          <a:bodyPr/>
          <a:lstStyle>
            <a:lvl1pPr>
              <a:defRPr/>
            </a:lvl1pPr>
          </a:lstStyle>
          <a:p>
            <a:pPr>
              <a:defRPr/>
            </a:pPr>
            <a:fld id="{2722A11F-2EAF-4DFF-BEAA-7A4B118E4885}" type="slidenum">
              <a:rPr lang="en-US" altLang="en-US"/>
              <a:pPr>
                <a:defRPr/>
              </a:pPr>
              <a:t>‹#›</a:t>
            </a:fld>
            <a:endParaRPr lang="en-US" altLang="en-US"/>
          </a:p>
        </p:txBody>
      </p:sp>
    </p:spTree>
    <p:extLst>
      <p:ext uri="{BB962C8B-B14F-4D97-AF65-F5344CB8AC3E}">
        <p14:creationId xmlns:p14="http://schemas.microsoft.com/office/powerpoint/2010/main" val="118103052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E31B-0280-4EFD-8DD3-71AC8787F11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908FFE-9E60-42FD-A970-484A8B9CCD8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FD26D29C-A41D-47B2-87BE-64378E0544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17A40DA-0AEE-4500-B784-A36C3C8A82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092F374-00E6-43BD-B896-21A708ADAF73}"/>
              </a:ext>
            </a:extLst>
          </p:cNvPr>
          <p:cNvSpPr>
            <a:spLocks noGrp="1" noChangeArrowheads="1"/>
          </p:cNvSpPr>
          <p:nvPr>
            <p:ph type="sldNum" sz="quarter" idx="12"/>
          </p:nvPr>
        </p:nvSpPr>
        <p:spPr>
          <a:ln/>
        </p:spPr>
        <p:txBody>
          <a:bodyPr/>
          <a:lstStyle>
            <a:lvl1pPr>
              <a:defRPr/>
            </a:lvl1pPr>
          </a:lstStyle>
          <a:p>
            <a:pPr>
              <a:defRPr/>
            </a:pPr>
            <a:fld id="{E18F6503-EE20-4EE5-B869-2EBA365AEFD3}" type="slidenum">
              <a:rPr lang="en-US" altLang="en-US"/>
              <a:pPr>
                <a:defRPr/>
              </a:pPr>
              <a:t>‹#›</a:t>
            </a:fld>
            <a:endParaRPr lang="en-US" altLang="en-US"/>
          </a:p>
        </p:txBody>
      </p:sp>
    </p:spTree>
    <p:extLst>
      <p:ext uri="{BB962C8B-B14F-4D97-AF65-F5344CB8AC3E}">
        <p14:creationId xmlns:p14="http://schemas.microsoft.com/office/powerpoint/2010/main" val="342359444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8842-5110-46A3-AF88-3D7ABEB1E5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B7521-7663-4201-B834-C04401133B6F}"/>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236415-080F-4DC0-96D2-584BDFD164E7}"/>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AA5A9C8-A3EE-4441-9E28-893266AB51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75544A7-277B-40E6-8529-0ED4369A1E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056CC84-1ADD-4686-827E-8FA27C1187B1}"/>
              </a:ext>
            </a:extLst>
          </p:cNvPr>
          <p:cNvSpPr>
            <a:spLocks noGrp="1" noChangeArrowheads="1"/>
          </p:cNvSpPr>
          <p:nvPr>
            <p:ph type="sldNum" sz="quarter" idx="12"/>
          </p:nvPr>
        </p:nvSpPr>
        <p:spPr>
          <a:ln/>
        </p:spPr>
        <p:txBody>
          <a:bodyPr/>
          <a:lstStyle>
            <a:lvl1pPr>
              <a:defRPr/>
            </a:lvl1pPr>
          </a:lstStyle>
          <a:p>
            <a:pPr>
              <a:defRPr/>
            </a:pPr>
            <a:fld id="{DDFBB69E-99AA-4A38-99E5-D60F4AA42BB1}" type="slidenum">
              <a:rPr lang="en-US" altLang="en-US"/>
              <a:pPr>
                <a:defRPr/>
              </a:pPr>
              <a:t>‹#›</a:t>
            </a:fld>
            <a:endParaRPr lang="en-US" altLang="en-US"/>
          </a:p>
        </p:txBody>
      </p:sp>
    </p:spTree>
    <p:extLst>
      <p:ext uri="{BB962C8B-B14F-4D97-AF65-F5344CB8AC3E}">
        <p14:creationId xmlns:p14="http://schemas.microsoft.com/office/powerpoint/2010/main" val="336617086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1211-B075-4454-8D8E-0C1D17A028A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203E28-40E4-4D3E-B015-A4E789B8E90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EA11C-C067-4326-A439-469B2967DBD2}"/>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7213A-AC58-43AE-BA8E-50AD607FF6C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B5F08C-7B4D-487E-9C07-B05E0AE0437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7901CDF-4863-4390-B7E1-672FB68CFA5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B2C33F3-C183-4EF5-A604-C0C23603CC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D56426C-C8BD-49EB-82E6-C0EA6076D008}"/>
              </a:ext>
            </a:extLst>
          </p:cNvPr>
          <p:cNvSpPr>
            <a:spLocks noGrp="1" noChangeArrowheads="1"/>
          </p:cNvSpPr>
          <p:nvPr>
            <p:ph type="sldNum" sz="quarter" idx="12"/>
          </p:nvPr>
        </p:nvSpPr>
        <p:spPr>
          <a:ln/>
        </p:spPr>
        <p:txBody>
          <a:bodyPr/>
          <a:lstStyle>
            <a:lvl1pPr>
              <a:defRPr/>
            </a:lvl1pPr>
          </a:lstStyle>
          <a:p>
            <a:pPr>
              <a:defRPr/>
            </a:pPr>
            <a:fld id="{A1A4397C-EA70-4D77-98F8-855635B3BFBD}" type="slidenum">
              <a:rPr lang="en-US" altLang="en-US"/>
              <a:pPr>
                <a:defRPr/>
              </a:pPr>
              <a:t>‹#›</a:t>
            </a:fld>
            <a:endParaRPr lang="en-US" altLang="en-US"/>
          </a:p>
        </p:txBody>
      </p:sp>
    </p:spTree>
    <p:extLst>
      <p:ext uri="{BB962C8B-B14F-4D97-AF65-F5344CB8AC3E}">
        <p14:creationId xmlns:p14="http://schemas.microsoft.com/office/powerpoint/2010/main" val="1058674098"/>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211B-333D-4D7A-8AB4-00CF8581C30E}"/>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A94EAE5-4724-4D38-BDC4-3210EB96297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D9699BE-817D-4A38-92A3-F17F0CF1B9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C321F44-DA1A-434C-BFB4-30F7F1C757E7}"/>
              </a:ext>
            </a:extLst>
          </p:cNvPr>
          <p:cNvSpPr>
            <a:spLocks noGrp="1" noChangeArrowheads="1"/>
          </p:cNvSpPr>
          <p:nvPr>
            <p:ph type="sldNum" sz="quarter" idx="12"/>
          </p:nvPr>
        </p:nvSpPr>
        <p:spPr>
          <a:ln/>
        </p:spPr>
        <p:txBody>
          <a:bodyPr/>
          <a:lstStyle>
            <a:lvl1pPr>
              <a:defRPr/>
            </a:lvl1pPr>
          </a:lstStyle>
          <a:p>
            <a:pPr>
              <a:defRPr/>
            </a:pPr>
            <a:fld id="{261D8E75-A54C-4C0A-B5C8-D0DE76D46524}" type="slidenum">
              <a:rPr lang="en-US" altLang="en-US"/>
              <a:pPr>
                <a:defRPr/>
              </a:pPr>
              <a:t>‹#›</a:t>
            </a:fld>
            <a:endParaRPr lang="en-US" altLang="en-US"/>
          </a:p>
        </p:txBody>
      </p:sp>
    </p:spTree>
    <p:extLst>
      <p:ext uri="{BB962C8B-B14F-4D97-AF65-F5344CB8AC3E}">
        <p14:creationId xmlns:p14="http://schemas.microsoft.com/office/powerpoint/2010/main" val="2829829548"/>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575DE2-B65F-4C50-A2C4-570DF59801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5CE69A4-BB3A-4C88-AEC3-747ED96100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A96CCDB-B2E7-4229-96E5-E0D443793D1E}"/>
              </a:ext>
            </a:extLst>
          </p:cNvPr>
          <p:cNvSpPr>
            <a:spLocks noGrp="1" noChangeArrowheads="1"/>
          </p:cNvSpPr>
          <p:nvPr>
            <p:ph type="sldNum" sz="quarter" idx="12"/>
          </p:nvPr>
        </p:nvSpPr>
        <p:spPr>
          <a:ln/>
        </p:spPr>
        <p:txBody>
          <a:bodyPr/>
          <a:lstStyle>
            <a:lvl1pPr>
              <a:defRPr/>
            </a:lvl1pPr>
          </a:lstStyle>
          <a:p>
            <a:pPr>
              <a:defRPr/>
            </a:pPr>
            <a:fld id="{4DE35259-1A6C-4AF9-AB71-1FC31938653B}" type="slidenum">
              <a:rPr lang="en-US" altLang="en-US"/>
              <a:pPr>
                <a:defRPr/>
              </a:pPr>
              <a:t>‹#›</a:t>
            </a:fld>
            <a:endParaRPr lang="en-US" altLang="en-US"/>
          </a:p>
        </p:txBody>
      </p:sp>
    </p:spTree>
    <p:extLst>
      <p:ext uri="{BB962C8B-B14F-4D97-AF65-F5344CB8AC3E}">
        <p14:creationId xmlns:p14="http://schemas.microsoft.com/office/powerpoint/2010/main" val="340257279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93DD-2453-4CF3-8ACB-8C39008783C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47B61-0B5F-401F-A7C9-CDEB8D895B1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F9061B-FF43-4973-93EA-613F22C176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1D8965B-0B72-43F2-AB6E-0BEFDA1D54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8CAC4EB-5DAA-4A5B-9E49-F8B2A658C3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9944D15-36F2-4DFE-9199-D551F8A7734B}"/>
              </a:ext>
            </a:extLst>
          </p:cNvPr>
          <p:cNvSpPr>
            <a:spLocks noGrp="1" noChangeArrowheads="1"/>
          </p:cNvSpPr>
          <p:nvPr>
            <p:ph type="sldNum" sz="quarter" idx="12"/>
          </p:nvPr>
        </p:nvSpPr>
        <p:spPr>
          <a:ln/>
        </p:spPr>
        <p:txBody>
          <a:bodyPr/>
          <a:lstStyle>
            <a:lvl1pPr>
              <a:defRPr/>
            </a:lvl1pPr>
          </a:lstStyle>
          <a:p>
            <a:pPr>
              <a:defRPr/>
            </a:pPr>
            <a:fld id="{8592FF17-55F0-4C52-8C74-03F84ABC7B1F}" type="slidenum">
              <a:rPr lang="en-US" altLang="en-US"/>
              <a:pPr>
                <a:defRPr/>
              </a:pPr>
              <a:t>‹#›</a:t>
            </a:fld>
            <a:endParaRPr lang="en-US" altLang="en-US"/>
          </a:p>
        </p:txBody>
      </p:sp>
    </p:spTree>
    <p:extLst>
      <p:ext uri="{BB962C8B-B14F-4D97-AF65-F5344CB8AC3E}">
        <p14:creationId xmlns:p14="http://schemas.microsoft.com/office/powerpoint/2010/main" val="93980404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4E7C-E0F6-4E97-ABD2-1CD56FFE11D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9F2695-3EB2-400F-A67B-6E5031870F7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AE31D542-5F6B-4046-BA18-F92176E1F1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249AF9A5-EFBE-4072-B412-C2B11E245B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2623CC8-BD81-4585-8E95-D45491B5AD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03624A4-E092-4479-AA15-BCB546C60844}"/>
              </a:ext>
            </a:extLst>
          </p:cNvPr>
          <p:cNvSpPr>
            <a:spLocks noGrp="1" noChangeArrowheads="1"/>
          </p:cNvSpPr>
          <p:nvPr>
            <p:ph type="sldNum" sz="quarter" idx="12"/>
          </p:nvPr>
        </p:nvSpPr>
        <p:spPr>
          <a:ln/>
        </p:spPr>
        <p:txBody>
          <a:bodyPr/>
          <a:lstStyle>
            <a:lvl1pPr>
              <a:defRPr/>
            </a:lvl1pPr>
          </a:lstStyle>
          <a:p>
            <a:pPr>
              <a:defRPr/>
            </a:pPr>
            <a:fld id="{5CE05129-A1C1-4050-9D2F-1C00559FE75B}" type="slidenum">
              <a:rPr lang="en-US" altLang="en-US"/>
              <a:pPr>
                <a:defRPr/>
              </a:pPr>
              <a:t>‹#›</a:t>
            </a:fld>
            <a:endParaRPr lang="en-US" altLang="en-US"/>
          </a:p>
        </p:txBody>
      </p:sp>
    </p:spTree>
    <p:extLst>
      <p:ext uri="{BB962C8B-B14F-4D97-AF65-F5344CB8AC3E}">
        <p14:creationId xmlns:p14="http://schemas.microsoft.com/office/powerpoint/2010/main" val="167983569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D3266A2-FA92-4C34-BB57-DC80029AF5E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49886BD-54EC-44C8-9194-16095D76C30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877BF22-6048-424E-93E0-580AD9968BB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5C7FDD16-6039-4D77-9593-9D3C167B63C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DDFD868-DF3E-47E8-84DE-C97F439A5D5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D8A5A48-8335-4D70-B731-5DAD096F33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anose="020B0604020202020204" pitchFamily="34" charset="0"/>
        </a:defRPr>
      </a:lvl2pPr>
      <a:lvl3pPr algn="ctr" rtl="0" eaLnBrk="0" fontAlgn="base" hangingPunct="0">
        <a:spcBef>
          <a:spcPct val="0"/>
        </a:spcBef>
        <a:spcAft>
          <a:spcPct val="0"/>
        </a:spcAft>
        <a:defRPr sz="4400">
          <a:solidFill>
            <a:schemeClr val="bg1"/>
          </a:solidFill>
          <a:latin typeface="Arial" panose="020B0604020202020204" pitchFamily="34" charset="0"/>
        </a:defRPr>
      </a:lvl3pPr>
      <a:lvl4pPr algn="ctr" rtl="0" eaLnBrk="0" fontAlgn="base" hangingPunct="0">
        <a:spcBef>
          <a:spcPct val="0"/>
        </a:spcBef>
        <a:spcAft>
          <a:spcPct val="0"/>
        </a:spcAft>
        <a:defRPr sz="4400">
          <a:solidFill>
            <a:schemeClr val="bg1"/>
          </a:solidFill>
          <a:latin typeface="Arial" panose="020B0604020202020204" pitchFamily="34" charset="0"/>
        </a:defRPr>
      </a:lvl4pPr>
      <a:lvl5pPr algn="ctr" rtl="0" eaLnBrk="0" fontAlgn="base" hangingPunct="0">
        <a:spcBef>
          <a:spcPct val="0"/>
        </a:spcBef>
        <a:spcAft>
          <a:spcPct val="0"/>
        </a:spcAft>
        <a:defRPr sz="4400">
          <a:solidFill>
            <a:schemeClr val="bg1"/>
          </a:solidFill>
          <a:latin typeface="Arial" panose="020B0604020202020204" pitchFamily="34" charset="0"/>
        </a:defRPr>
      </a:lvl5pPr>
      <a:lvl6pPr marL="457200" algn="ctr" rtl="0" fontAlgn="base">
        <a:spcBef>
          <a:spcPct val="0"/>
        </a:spcBef>
        <a:spcAft>
          <a:spcPct val="0"/>
        </a:spcAft>
        <a:defRPr sz="4400">
          <a:solidFill>
            <a:schemeClr val="bg1"/>
          </a:solidFill>
          <a:latin typeface="Arial" panose="020B0604020202020204" pitchFamily="34" charset="0"/>
        </a:defRPr>
      </a:lvl6pPr>
      <a:lvl7pPr marL="914400" algn="ctr" rtl="0" fontAlgn="base">
        <a:spcBef>
          <a:spcPct val="0"/>
        </a:spcBef>
        <a:spcAft>
          <a:spcPct val="0"/>
        </a:spcAft>
        <a:defRPr sz="4400">
          <a:solidFill>
            <a:schemeClr val="bg1"/>
          </a:solidFill>
          <a:latin typeface="Arial" panose="020B0604020202020204" pitchFamily="34" charset="0"/>
        </a:defRPr>
      </a:lvl7pPr>
      <a:lvl8pPr marL="1371600" algn="ctr" rtl="0" fontAlgn="base">
        <a:spcBef>
          <a:spcPct val="0"/>
        </a:spcBef>
        <a:spcAft>
          <a:spcPct val="0"/>
        </a:spcAft>
        <a:defRPr sz="4400">
          <a:solidFill>
            <a:schemeClr val="bg1"/>
          </a:solidFill>
          <a:latin typeface="Arial" panose="020B0604020202020204" pitchFamily="34" charset="0"/>
        </a:defRPr>
      </a:lvl8pPr>
      <a:lvl9pPr marL="1828800" algn="ctr" rtl="0" fontAlgn="base">
        <a:spcBef>
          <a:spcPct val="0"/>
        </a:spcBef>
        <a:spcAft>
          <a:spcPct val="0"/>
        </a:spcAft>
        <a:defRPr sz="44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accent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accent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accent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8DA098F1-EE56-4A33-8D2C-79579FFA9C96}"/>
              </a:ext>
            </a:extLst>
          </p:cNvPr>
          <p:cNvSpPr>
            <a:spLocks noGrp="1" noChangeArrowheads="1"/>
          </p:cNvSpPr>
          <p:nvPr>
            <p:ph type="ctrTitle"/>
          </p:nvPr>
        </p:nvSpPr>
        <p:spPr>
          <a:xfrm>
            <a:off x="609600" y="304800"/>
            <a:ext cx="7772400" cy="1470025"/>
          </a:xfrm>
        </p:spPr>
        <p:txBody>
          <a:bodyPr anchor="ctr"/>
          <a:lstStyle/>
          <a:p>
            <a:pPr eaLnBrk="1" hangingPunct="1"/>
            <a:r>
              <a:rPr lang="en-US" altLang="en-US" sz="4400"/>
              <a:t>Identifying Emotions and Triggers</a:t>
            </a:r>
          </a:p>
        </p:txBody>
      </p:sp>
      <p:sp>
        <p:nvSpPr>
          <p:cNvPr id="4099" name="Rectangle 5">
            <a:extLst>
              <a:ext uri="{FF2B5EF4-FFF2-40B4-BE49-F238E27FC236}">
                <a16:creationId xmlns:a16="http://schemas.microsoft.com/office/drawing/2014/main" id="{07CF7ACF-6340-4A0A-9575-5F5AFE170C38}"/>
              </a:ext>
            </a:extLst>
          </p:cNvPr>
          <p:cNvSpPr>
            <a:spLocks noGrp="1" noChangeArrowheads="1"/>
          </p:cNvSpPr>
          <p:nvPr>
            <p:ph type="subTitle" idx="1"/>
          </p:nvPr>
        </p:nvSpPr>
        <p:spPr>
          <a:xfrm>
            <a:off x="1219200" y="1676400"/>
            <a:ext cx="6400800" cy="1752600"/>
          </a:xfrm>
        </p:spPr>
        <p:txBody>
          <a:bodyPr/>
          <a:lstStyle/>
          <a:p>
            <a:pPr eaLnBrk="1" hangingPunct="1"/>
            <a:endParaRPr lang="en-US" altLang="en-US" sz="3200"/>
          </a:p>
        </p:txBody>
      </p:sp>
      <p:graphicFrame>
        <p:nvGraphicFramePr>
          <p:cNvPr id="4100" name="Object 6">
            <a:extLst>
              <a:ext uri="{FF2B5EF4-FFF2-40B4-BE49-F238E27FC236}">
                <a16:creationId xmlns:a16="http://schemas.microsoft.com/office/drawing/2014/main" id="{6B03D33B-FC49-481E-A0F3-209175E14ACD}"/>
              </a:ext>
            </a:extLst>
          </p:cNvPr>
          <p:cNvGraphicFramePr>
            <a:graphicFrameLocks noChangeAspect="1"/>
          </p:cNvGraphicFramePr>
          <p:nvPr/>
        </p:nvGraphicFramePr>
        <p:xfrm>
          <a:off x="6118225" y="2895600"/>
          <a:ext cx="2795588" cy="3752850"/>
        </p:xfrm>
        <a:graphic>
          <a:graphicData uri="http://schemas.openxmlformats.org/presentationml/2006/ole">
            <mc:AlternateContent xmlns:mc="http://schemas.openxmlformats.org/markup-compatibility/2006">
              <mc:Choice xmlns:v="urn:schemas-microsoft-com:vml" Requires="v">
                <p:oleObj spid="_x0000_s4101" name="Document" r:id="rId4" imgW="5258295" imgH="7053273" progId="Word.Document.8">
                  <p:embed/>
                </p:oleObj>
              </mc:Choice>
              <mc:Fallback>
                <p:oleObj name="Document" r:id="rId4" imgW="5258295" imgH="7053273"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225" y="2895600"/>
                        <a:ext cx="2795588" cy="3752850"/>
                      </a:xfrm>
                      <a:prstGeom prst="rect">
                        <a:avLst/>
                      </a:prstGeom>
                      <a:solidFill>
                        <a:schemeClr val="accent1"/>
                      </a:solidFill>
                      <a:ln w="762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scared">
            <a:extLst>
              <a:ext uri="{FF2B5EF4-FFF2-40B4-BE49-F238E27FC236}">
                <a16:creationId xmlns:a16="http://schemas.microsoft.com/office/drawing/2014/main" id="{316D3737-7560-45C9-BAAD-88B61BF76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4116388" cy="6324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 Box 6">
            <a:extLst>
              <a:ext uri="{FF2B5EF4-FFF2-40B4-BE49-F238E27FC236}">
                <a16:creationId xmlns:a16="http://schemas.microsoft.com/office/drawing/2014/main" id="{11603807-EB3F-4663-9EF7-BD74D0AE00C4}"/>
              </a:ext>
            </a:extLst>
          </p:cNvPr>
          <p:cNvSpPr txBox="1">
            <a:spLocks noChangeArrowheads="1"/>
          </p:cNvSpPr>
          <p:nvPr/>
        </p:nvSpPr>
        <p:spPr bwMode="auto">
          <a:xfrm>
            <a:off x="2667000" y="4953000"/>
            <a:ext cx="3657600" cy="1752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1800">
                <a:solidFill>
                  <a:schemeClr val="tx1"/>
                </a:solidFill>
              </a:rPr>
              <a:t>How does he/she feel?</a:t>
            </a:r>
          </a:p>
          <a:p>
            <a:pPr eaLnBrk="1" hangingPunct="1">
              <a:spcBef>
                <a:spcPct val="0"/>
              </a:spcBef>
              <a:buFontTx/>
              <a:buNone/>
            </a:pPr>
            <a:r>
              <a:rPr lang="en-US" altLang="en-US" sz="1800">
                <a:solidFill>
                  <a:schemeClr val="tx1"/>
                </a:solidFill>
              </a:rPr>
              <a:t>Why does he/she feel that way?  What was the trigger?</a:t>
            </a:r>
          </a:p>
          <a:p>
            <a:pPr eaLnBrk="1" hangingPunct="1">
              <a:spcBef>
                <a:spcPct val="0"/>
              </a:spcBef>
              <a:buFontTx/>
              <a:buNone/>
            </a:pPr>
            <a:r>
              <a:rPr lang="en-US" altLang="en-US" sz="1800">
                <a:solidFill>
                  <a:schemeClr val="tx1"/>
                </a:solidFill>
              </a:rPr>
              <a:t>How would you feel in the same situation?</a:t>
            </a:r>
          </a:p>
          <a:p>
            <a:pPr eaLnBrk="1" hangingPunct="1">
              <a:spcBef>
                <a:spcPct val="0"/>
              </a:spcBef>
              <a:buFontTx/>
              <a:buNone/>
            </a:pPr>
            <a:r>
              <a:rPr lang="en-US" altLang="en-US" sz="1800">
                <a:solidFill>
                  <a:schemeClr val="tx1"/>
                </a:solidFill>
              </a:rPr>
              <a:t>What would you do?</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bleachfront">
            <a:extLst>
              <a:ext uri="{FF2B5EF4-FFF2-40B4-BE49-F238E27FC236}">
                <a16:creationId xmlns:a16="http://schemas.microsoft.com/office/drawing/2014/main" id="{7934AB73-8A0B-4960-A655-605C13D7D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29" t="44794" r="32744"/>
          <a:stretch>
            <a:fillRect/>
          </a:stretch>
        </p:blipFill>
        <p:spPr bwMode="auto">
          <a:xfrm>
            <a:off x="381000" y="152400"/>
            <a:ext cx="5307013" cy="6540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 Box 7">
            <a:extLst>
              <a:ext uri="{FF2B5EF4-FFF2-40B4-BE49-F238E27FC236}">
                <a16:creationId xmlns:a16="http://schemas.microsoft.com/office/drawing/2014/main" id="{B86EB14A-CF37-4DC4-BA92-B2291548176B}"/>
              </a:ext>
            </a:extLst>
          </p:cNvPr>
          <p:cNvSpPr txBox="1">
            <a:spLocks noChangeArrowheads="1"/>
          </p:cNvSpPr>
          <p:nvPr/>
        </p:nvSpPr>
        <p:spPr bwMode="auto">
          <a:xfrm>
            <a:off x="5105400" y="2819400"/>
            <a:ext cx="3657600" cy="1752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1800">
                <a:solidFill>
                  <a:schemeClr val="tx1"/>
                </a:solidFill>
              </a:rPr>
              <a:t>How does he/she feel?</a:t>
            </a:r>
          </a:p>
          <a:p>
            <a:pPr eaLnBrk="1" hangingPunct="1">
              <a:spcBef>
                <a:spcPct val="0"/>
              </a:spcBef>
              <a:buFontTx/>
              <a:buNone/>
            </a:pPr>
            <a:r>
              <a:rPr lang="en-US" altLang="en-US" sz="1800">
                <a:solidFill>
                  <a:schemeClr val="tx1"/>
                </a:solidFill>
              </a:rPr>
              <a:t>Why does he/she feel that way?  What was the trigger?</a:t>
            </a:r>
          </a:p>
          <a:p>
            <a:pPr eaLnBrk="1" hangingPunct="1">
              <a:spcBef>
                <a:spcPct val="0"/>
              </a:spcBef>
              <a:buFontTx/>
              <a:buNone/>
            </a:pPr>
            <a:r>
              <a:rPr lang="en-US" altLang="en-US" sz="1800">
                <a:solidFill>
                  <a:schemeClr val="tx1"/>
                </a:solidFill>
              </a:rPr>
              <a:t>How would you feel in the same situation?</a:t>
            </a:r>
          </a:p>
          <a:p>
            <a:pPr eaLnBrk="1" hangingPunct="1">
              <a:spcBef>
                <a:spcPct val="0"/>
              </a:spcBef>
              <a:buFontTx/>
              <a:buNone/>
            </a:pPr>
            <a:r>
              <a:rPr lang="en-US" altLang="en-US" sz="1800">
                <a:solidFill>
                  <a:schemeClr val="tx1"/>
                </a:solidFill>
              </a:rPr>
              <a:t>What would you do?</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USGP_SEATTLE30">
            <a:extLst>
              <a:ext uri="{FF2B5EF4-FFF2-40B4-BE49-F238E27FC236}">
                <a16:creationId xmlns:a16="http://schemas.microsoft.com/office/drawing/2014/main" id="{875E19D2-7AC6-49FC-AEDA-AFA5CE05A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408305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7" name="Text Box 6">
            <a:extLst>
              <a:ext uri="{FF2B5EF4-FFF2-40B4-BE49-F238E27FC236}">
                <a16:creationId xmlns:a16="http://schemas.microsoft.com/office/drawing/2014/main" id="{D4C019E9-3245-48BF-9F33-9A3997EB57F2}"/>
              </a:ext>
            </a:extLst>
          </p:cNvPr>
          <p:cNvSpPr txBox="1">
            <a:spLocks noChangeArrowheads="1"/>
          </p:cNvSpPr>
          <p:nvPr/>
        </p:nvSpPr>
        <p:spPr bwMode="auto">
          <a:xfrm>
            <a:off x="4953000" y="3886200"/>
            <a:ext cx="3657600" cy="1752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1800">
                <a:solidFill>
                  <a:schemeClr val="tx1"/>
                </a:solidFill>
              </a:rPr>
              <a:t>How does he/she feel?</a:t>
            </a:r>
          </a:p>
          <a:p>
            <a:pPr eaLnBrk="1" hangingPunct="1">
              <a:spcBef>
                <a:spcPct val="0"/>
              </a:spcBef>
              <a:buFontTx/>
              <a:buNone/>
            </a:pPr>
            <a:r>
              <a:rPr lang="en-US" altLang="en-US" sz="1800">
                <a:solidFill>
                  <a:schemeClr val="tx1"/>
                </a:solidFill>
              </a:rPr>
              <a:t>Why does he/she feel that way?  What was the trigger?</a:t>
            </a:r>
          </a:p>
          <a:p>
            <a:pPr eaLnBrk="1" hangingPunct="1">
              <a:spcBef>
                <a:spcPct val="0"/>
              </a:spcBef>
              <a:buFontTx/>
              <a:buNone/>
            </a:pPr>
            <a:r>
              <a:rPr lang="en-US" altLang="en-US" sz="1800">
                <a:solidFill>
                  <a:schemeClr val="tx1"/>
                </a:solidFill>
              </a:rPr>
              <a:t>How would you feel in the same situation?</a:t>
            </a:r>
          </a:p>
          <a:p>
            <a:pPr eaLnBrk="1" hangingPunct="1">
              <a:spcBef>
                <a:spcPct val="0"/>
              </a:spcBef>
              <a:buFontTx/>
              <a:buNone/>
            </a:pPr>
            <a:r>
              <a:rPr lang="en-US" altLang="en-US" sz="1800">
                <a:solidFill>
                  <a:schemeClr val="tx1"/>
                </a:solidFill>
              </a:rPr>
              <a:t>What would you do?</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D922D8F5-3C2B-4BC3-92AF-7C215916D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2400"/>
            <a:ext cx="4368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6">
            <a:extLst>
              <a:ext uri="{FF2B5EF4-FFF2-40B4-BE49-F238E27FC236}">
                <a16:creationId xmlns:a16="http://schemas.microsoft.com/office/drawing/2014/main" id="{5A38B980-5FB4-4811-8AE7-EA0E611F3164}"/>
              </a:ext>
            </a:extLst>
          </p:cNvPr>
          <p:cNvSpPr txBox="1">
            <a:spLocks noChangeArrowheads="1"/>
          </p:cNvSpPr>
          <p:nvPr/>
        </p:nvSpPr>
        <p:spPr bwMode="auto">
          <a:xfrm>
            <a:off x="304800" y="4572000"/>
            <a:ext cx="3657600" cy="1752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1800">
                <a:solidFill>
                  <a:schemeClr val="tx1"/>
                </a:solidFill>
              </a:rPr>
              <a:t>How does he/she feel?</a:t>
            </a:r>
          </a:p>
          <a:p>
            <a:pPr eaLnBrk="1" hangingPunct="1">
              <a:spcBef>
                <a:spcPct val="0"/>
              </a:spcBef>
              <a:buFontTx/>
              <a:buNone/>
            </a:pPr>
            <a:r>
              <a:rPr lang="en-US" altLang="en-US" sz="1800">
                <a:solidFill>
                  <a:schemeClr val="tx1"/>
                </a:solidFill>
              </a:rPr>
              <a:t>Why does he/she feel that way?  What was the trigger?</a:t>
            </a:r>
          </a:p>
          <a:p>
            <a:pPr eaLnBrk="1" hangingPunct="1">
              <a:spcBef>
                <a:spcPct val="0"/>
              </a:spcBef>
              <a:buFontTx/>
              <a:buNone/>
            </a:pPr>
            <a:r>
              <a:rPr lang="en-US" altLang="en-US" sz="1800">
                <a:solidFill>
                  <a:schemeClr val="tx1"/>
                </a:solidFill>
              </a:rPr>
              <a:t>How would you feel in the same situation?</a:t>
            </a:r>
          </a:p>
          <a:p>
            <a:pPr eaLnBrk="1" hangingPunct="1">
              <a:spcBef>
                <a:spcPct val="0"/>
              </a:spcBef>
              <a:buFontTx/>
              <a:buNone/>
            </a:pPr>
            <a:r>
              <a:rPr lang="en-US" altLang="en-US" sz="1800">
                <a:solidFill>
                  <a:schemeClr val="tx1"/>
                </a:solidFill>
              </a:rPr>
              <a:t>What would you do?</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8316BF12-F34B-43F1-A04D-94F78936F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82550"/>
            <a:ext cx="40386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6">
            <a:extLst>
              <a:ext uri="{FF2B5EF4-FFF2-40B4-BE49-F238E27FC236}">
                <a16:creationId xmlns:a16="http://schemas.microsoft.com/office/drawing/2014/main" id="{269CD92C-76A7-4371-9F8B-B39D19BB796C}"/>
              </a:ext>
            </a:extLst>
          </p:cNvPr>
          <p:cNvSpPr txBox="1">
            <a:spLocks noChangeArrowheads="1"/>
          </p:cNvSpPr>
          <p:nvPr/>
        </p:nvSpPr>
        <p:spPr bwMode="auto">
          <a:xfrm>
            <a:off x="228600" y="4038600"/>
            <a:ext cx="3657600" cy="1752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r>
              <a:rPr lang="en-US" altLang="en-US" sz="1800">
                <a:solidFill>
                  <a:schemeClr val="tx1"/>
                </a:solidFill>
              </a:rPr>
              <a:t>How does he/she feel?</a:t>
            </a:r>
          </a:p>
          <a:p>
            <a:pPr eaLnBrk="1" hangingPunct="1">
              <a:spcBef>
                <a:spcPct val="0"/>
              </a:spcBef>
              <a:buFontTx/>
              <a:buNone/>
            </a:pPr>
            <a:r>
              <a:rPr lang="en-US" altLang="en-US" sz="1800">
                <a:solidFill>
                  <a:schemeClr val="tx1"/>
                </a:solidFill>
              </a:rPr>
              <a:t>Why does he/she feel that way?  What was the trigger?</a:t>
            </a:r>
          </a:p>
          <a:p>
            <a:pPr eaLnBrk="1" hangingPunct="1">
              <a:spcBef>
                <a:spcPct val="0"/>
              </a:spcBef>
              <a:buFontTx/>
              <a:buNone/>
            </a:pPr>
            <a:r>
              <a:rPr lang="en-US" altLang="en-US" sz="1800">
                <a:solidFill>
                  <a:schemeClr val="tx1"/>
                </a:solidFill>
              </a:rPr>
              <a:t>How would you feel in the same situation?</a:t>
            </a:r>
          </a:p>
          <a:p>
            <a:pPr eaLnBrk="1" hangingPunct="1">
              <a:spcBef>
                <a:spcPct val="0"/>
              </a:spcBef>
              <a:buFontTx/>
              <a:buNone/>
            </a:pPr>
            <a:r>
              <a:rPr lang="en-US" altLang="en-US" sz="1800">
                <a:solidFill>
                  <a:schemeClr val="tx1"/>
                </a:solidFill>
              </a:rPr>
              <a:t>What would you do?</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MCj02790040000[1]">
            <a:extLst>
              <a:ext uri="{FF2B5EF4-FFF2-40B4-BE49-F238E27FC236}">
                <a16:creationId xmlns:a16="http://schemas.microsoft.com/office/drawing/2014/main" id="{FE07CADA-5908-465C-B43C-B46A34092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4">
            <a:extLst>
              <a:ext uri="{FF2B5EF4-FFF2-40B4-BE49-F238E27FC236}">
                <a16:creationId xmlns:a16="http://schemas.microsoft.com/office/drawing/2014/main" id="{C7BFC685-1430-43BD-A587-2D2A679D4310}"/>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32772" name="Text Box 5">
            <a:extLst>
              <a:ext uri="{FF2B5EF4-FFF2-40B4-BE49-F238E27FC236}">
                <a16:creationId xmlns:a16="http://schemas.microsoft.com/office/drawing/2014/main" id="{57FA42FB-0873-44A6-BFB6-7DA13184FC58}"/>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32773" name="Text Box 6">
            <a:extLst>
              <a:ext uri="{FF2B5EF4-FFF2-40B4-BE49-F238E27FC236}">
                <a16:creationId xmlns:a16="http://schemas.microsoft.com/office/drawing/2014/main" id="{3126ABFF-866E-42FA-82A3-DB84031B6336}"/>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32774" name="Text Box 7">
            <a:extLst>
              <a:ext uri="{FF2B5EF4-FFF2-40B4-BE49-F238E27FC236}">
                <a16:creationId xmlns:a16="http://schemas.microsoft.com/office/drawing/2014/main" id="{0AD22EAB-2643-495D-90EC-026097C15BB2}"/>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32775" name="Text Box 8">
            <a:extLst>
              <a:ext uri="{FF2B5EF4-FFF2-40B4-BE49-F238E27FC236}">
                <a16:creationId xmlns:a16="http://schemas.microsoft.com/office/drawing/2014/main" id="{C07E2CCA-43E8-408B-9431-0491EB13BA30}"/>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32776" name="Text Box 11">
            <a:extLst>
              <a:ext uri="{FF2B5EF4-FFF2-40B4-BE49-F238E27FC236}">
                <a16:creationId xmlns:a16="http://schemas.microsoft.com/office/drawing/2014/main" id="{1B8091C8-45FF-44AB-9804-ABF24786CED5}"/>
              </a:ext>
            </a:extLst>
          </p:cNvPr>
          <p:cNvSpPr txBox="1">
            <a:spLocks noChangeArrowheads="1"/>
          </p:cNvSpPr>
          <p:nvPr/>
        </p:nvSpPr>
        <p:spPr bwMode="auto">
          <a:xfrm>
            <a:off x="5943600" y="2057400"/>
            <a:ext cx="25908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50000"/>
              </a:spcBef>
              <a:buFontTx/>
              <a:buNone/>
            </a:pPr>
            <a:r>
              <a:rPr lang="en-US" altLang="en-US" sz="4400" b="1">
                <a:solidFill>
                  <a:schemeClr val="bg1"/>
                </a:solidFill>
              </a:rPr>
              <a:t>Levels of Feelings</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Cj02790040000[1]">
            <a:extLst>
              <a:ext uri="{FF2B5EF4-FFF2-40B4-BE49-F238E27FC236}">
                <a16:creationId xmlns:a16="http://schemas.microsoft.com/office/drawing/2014/main" id="{0CF03A97-2A85-42DD-82D3-27EBD8AD3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54904296-B4E2-4705-A9D4-6EF300160558}"/>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34820" name="Text Box 4">
            <a:extLst>
              <a:ext uri="{FF2B5EF4-FFF2-40B4-BE49-F238E27FC236}">
                <a16:creationId xmlns:a16="http://schemas.microsoft.com/office/drawing/2014/main" id="{8DC25FA5-0F17-4AB5-8B1C-7C3AC784159A}"/>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34821" name="Text Box 5">
            <a:extLst>
              <a:ext uri="{FF2B5EF4-FFF2-40B4-BE49-F238E27FC236}">
                <a16:creationId xmlns:a16="http://schemas.microsoft.com/office/drawing/2014/main" id="{B39C15F8-4488-491C-AF84-BC83AB24B430}"/>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34822" name="Text Box 6">
            <a:extLst>
              <a:ext uri="{FF2B5EF4-FFF2-40B4-BE49-F238E27FC236}">
                <a16:creationId xmlns:a16="http://schemas.microsoft.com/office/drawing/2014/main" id="{72D81831-EAF0-423E-8E78-1C764A69D59A}"/>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34823" name="Text Box 7">
            <a:extLst>
              <a:ext uri="{FF2B5EF4-FFF2-40B4-BE49-F238E27FC236}">
                <a16:creationId xmlns:a16="http://schemas.microsoft.com/office/drawing/2014/main" id="{E6345A76-8E19-4495-A524-4B8D18C6EEBF}"/>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60424" name="Text Box 8">
            <a:extLst>
              <a:ext uri="{FF2B5EF4-FFF2-40B4-BE49-F238E27FC236}">
                <a16:creationId xmlns:a16="http://schemas.microsoft.com/office/drawing/2014/main" id="{872C0D49-CDE2-4B66-A5FA-264BC0919DAC}"/>
              </a:ext>
            </a:extLst>
          </p:cNvPr>
          <p:cNvSpPr txBox="1">
            <a:spLocks noChangeArrowheads="1"/>
          </p:cNvSpPr>
          <p:nvPr/>
        </p:nvSpPr>
        <p:spPr bwMode="auto">
          <a:xfrm>
            <a:off x="2667000" y="5638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2400" b="1">
                <a:solidFill>
                  <a:schemeClr val="accent2"/>
                </a:solidFill>
                <a:latin typeface="Century Gothic" panose="020B0502020202020204" pitchFamily="34" charset="0"/>
              </a:rPr>
              <a:t>pleased</a:t>
            </a:r>
          </a:p>
        </p:txBody>
      </p:sp>
      <p:sp>
        <p:nvSpPr>
          <p:cNvPr id="60425" name="Text Box 9">
            <a:extLst>
              <a:ext uri="{FF2B5EF4-FFF2-40B4-BE49-F238E27FC236}">
                <a16:creationId xmlns:a16="http://schemas.microsoft.com/office/drawing/2014/main" id="{1985FE39-BEC3-42F8-B660-A1481FBE85BF}"/>
              </a:ext>
            </a:extLst>
          </p:cNvPr>
          <p:cNvSpPr txBox="1">
            <a:spLocks noChangeArrowheads="1"/>
          </p:cNvSpPr>
          <p:nvPr/>
        </p:nvSpPr>
        <p:spPr bwMode="auto">
          <a:xfrm>
            <a:off x="2667000" y="4495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2400" b="1">
                <a:solidFill>
                  <a:schemeClr val="accent2"/>
                </a:solidFill>
                <a:latin typeface="Century Gothic" panose="020B0502020202020204" pitchFamily="34" charset="0"/>
              </a:rPr>
              <a:t>excited</a:t>
            </a:r>
          </a:p>
        </p:txBody>
      </p:sp>
      <p:sp>
        <p:nvSpPr>
          <p:cNvPr id="60426" name="Text Box 10">
            <a:extLst>
              <a:ext uri="{FF2B5EF4-FFF2-40B4-BE49-F238E27FC236}">
                <a16:creationId xmlns:a16="http://schemas.microsoft.com/office/drawing/2014/main" id="{0D435B14-1E86-4253-9C0F-362AFE7D9131}"/>
              </a:ext>
            </a:extLst>
          </p:cNvPr>
          <p:cNvSpPr txBox="1">
            <a:spLocks noChangeArrowheads="1"/>
          </p:cNvSpPr>
          <p:nvPr/>
        </p:nvSpPr>
        <p:spPr bwMode="auto">
          <a:xfrm>
            <a:off x="2667000" y="3352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2400" b="1">
                <a:solidFill>
                  <a:schemeClr val="accent2"/>
                </a:solidFill>
                <a:latin typeface="Century Gothic" panose="020B0502020202020204" pitchFamily="34" charset="0"/>
              </a:rPr>
              <a:t>delighted</a:t>
            </a:r>
          </a:p>
        </p:txBody>
      </p:sp>
      <p:sp>
        <p:nvSpPr>
          <p:cNvPr id="60427" name="Text Box 11">
            <a:extLst>
              <a:ext uri="{FF2B5EF4-FFF2-40B4-BE49-F238E27FC236}">
                <a16:creationId xmlns:a16="http://schemas.microsoft.com/office/drawing/2014/main" id="{F53EC4E1-5DC2-4276-B6E8-8CAA395B4D12}"/>
              </a:ext>
            </a:extLst>
          </p:cNvPr>
          <p:cNvSpPr txBox="1">
            <a:spLocks noChangeArrowheads="1"/>
          </p:cNvSpPr>
          <p:nvPr/>
        </p:nvSpPr>
        <p:spPr bwMode="auto">
          <a:xfrm>
            <a:off x="2743200" y="2209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2400" b="1">
                <a:solidFill>
                  <a:schemeClr val="accent2"/>
                </a:solidFill>
                <a:latin typeface="Century Gothic" panose="020B0502020202020204" pitchFamily="34" charset="0"/>
              </a:rPr>
              <a:t>overjoyed</a:t>
            </a:r>
          </a:p>
        </p:txBody>
      </p:sp>
      <p:sp>
        <p:nvSpPr>
          <p:cNvPr id="60428" name="Text Box 12">
            <a:extLst>
              <a:ext uri="{FF2B5EF4-FFF2-40B4-BE49-F238E27FC236}">
                <a16:creationId xmlns:a16="http://schemas.microsoft.com/office/drawing/2014/main" id="{5DB74C0D-E320-47A8-A8F3-FA91F5F5A050}"/>
              </a:ext>
            </a:extLst>
          </p:cNvPr>
          <p:cNvSpPr txBox="1">
            <a:spLocks noChangeArrowheads="1"/>
          </p:cNvSpPr>
          <p:nvPr/>
        </p:nvSpPr>
        <p:spPr bwMode="auto">
          <a:xfrm>
            <a:off x="2743200" y="11430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2400" b="1">
                <a:solidFill>
                  <a:schemeClr val="accent2"/>
                </a:solidFill>
                <a:latin typeface="Century Gothic" panose="020B0502020202020204" pitchFamily="34" charset="0"/>
              </a:rPr>
              <a:t>elated</a:t>
            </a:r>
          </a:p>
        </p:txBody>
      </p:sp>
      <p:sp>
        <p:nvSpPr>
          <p:cNvPr id="34829" name="Text Box 13">
            <a:extLst>
              <a:ext uri="{FF2B5EF4-FFF2-40B4-BE49-F238E27FC236}">
                <a16:creationId xmlns:a16="http://schemas.microsoft.com/office/drawing/2014/main" id="{B77BB3BC-3066-4540-AA12-A16B3AF59AF1}"/>
              </a:ext>
            </a:extLst>
          </p:cNvPr>
          <p:cNvSpPr txBox="1">
            <a:spLocks noChangeArrowheads="1"/>
          </p:cNvSpPr>
          <p:nvPr/>
        </p:nvSpPr>
        <p:spPr bwMode="auto">
          <a:xfrm>
            <a:off x="6172200" y="3886200"/>
            <a:ext cx="2819400" cy="1082675"/>
          </a:xfrm>
          <a:prstGeom prst="rect">
            <a:avLst/>
          </a:prstGeom>
          <a:solidFill>
            <a:srgbClr val="FF99FF"/>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6000" b="1">
                <a:solidFill>
                  <a:schemeClr val="accent2"/>
                </a:solidFill>
                <a:latin typeface="Century Gothic" panose="020B0502020202020204" pitchFamily="34" charset="0"/>
              </a:rPr>
              <a:t>happy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0424"/>
                                        </p:tgtEl>
                                        <p:attrNameLst>
                                          <p:attrName>style.visibility</p:attrName>
                                        </p:attrNameLst>
                                      </p:cBhvr>
                                      <p:to>
                                        <p:strVal val="visible"/>
                                      </p:to>
                                    </p:set>
                                    <p:animEffect transition="in" filter="fade">
                                      <p:cBhvr>
                                        <p:cTn id="7" dur="800" decel="100000"/>
                                        <p:tgtEl>
                                          <p:spTgt spid="60424"/>
                                        </p:tgtEl>
                                      </p:cBhvr>
                                    </p:animEffect>
                                    <p:anim calcmode="lin" valueType="num">
                                      <p:cBhvr>
                                        <p:cTn id="8" dur="800" decel="100000" fill="hold"/>
                                        <p:tgtEl>
                                          <p:spTgt spid="60424"/>
                                        </p:tgtEl>
                                        <p:attrNameLst>
                                          <p:attrName>style.rotation</p:attrName>
                                        </p:attrNameLst>
                                      </p:cBhvr>
                                      <p:tavLst>
                                        <p:tav tm="0">
                                          <p:val>
                                            <p:fltVal val="-90"/>
                                          </p:val>
                                        </p:tav>
                                        <p:tav tm="100000">
                                          <p:val>
                                            <p:fltVal val="0"/>
                                          </p:val>
                                        </p:tav>
                                      </p:tavLst>
                                    </p:anim>
                                    <p:anim calcmode="lin" valueType="num">
                                      <p:cBhvr>
                                        <p:cTn id="9" dur="800" decel="100000" fill="hold"/>
                                        <p:tgtEl>
                                          <p:spTgt spid="60424"/>
                                        </p:tgtEl>
                                        <p:attrNameLst>
                                          <p:attrName>ppt_x</p:attrName>
                                        </p:attrNameLst>
                                      </p:cBhvr>
                                      <p:tavLst>
                                        <p:tav tm="0">
                                          <p:val>
                                            <p:strVal val="#ppt_x+0.4"/>
                                          </p:val>
                                        </p:tav>
                                        <p:tav tm="100000">
                                          <p:val>
                                            <p:strVal val="#ppt_x-0.05"/>
                                          </p:val>
                                        </p:tav>
                                      </p:tavLst>
                                    </p:anim>
                                    <p:anim calcmode="lin" valueType="num">
                                      <p:cBhvr>
                                        <p:cTn id="10" dur="800" decel="100000" fill="hold"/>
                                        <p:tgtEl>
                                          <p:spTgt spid="604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04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042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0425"/>
                                        </p:tgtEl>
                                        <p:attrNameLst>
                                          <p:attrName>style.visibility</p:attrName>
                                        </p:attrNameLst>
                                      </p:cBhvr>
                                      <p:to>
                                        <p:strVal val="visible"/>
                                      </p:to>
                                    </p:set>
                                    <p:animEffect transition="in" filter="fade">
                                      <p:cBhvr>
                                        <p:cTn id="17" dur="800" decel="100000"/>
                                        <p:tgtEl>
                                          <p:spTgt spid="60425"/>
                                        </p:tgtEl>
                                      </p:cBhvr>
                                    </p:animEffect>
                                    <p:anim calcmode="lin" valueType="num">
                                      <p:cBhvr>
                                        <p:cTn id="18" dur="800" decel="100000" fill="hold"/>
                                        <p:tgtEl>
                                          <p:spTgt spid="60425"/>
                                        </p:tgtEl>
                                        <p:attrNameLst>
                                          <p:attrName>style.rotation</p:attrName>
                                        </p:attrNameLst>
                                      </p:cBhvr>
                                      <p:tavLst>
                                        <p:tav tm="0">
                                          <p:val>
                                            <p:fltVal val="-90"/>
                                          </p:val>
                                        </p:tav>
                                        <p:tav tm="100000">
                                          <p:val>
                                            <p:fltVal val="0"/>
                                          </p:val>
                                        </p:tav>
                                      </p:tavLst>
                                    </p:anim>
                                    <p:anim calcmode="lin" valueType="num">
                                      <p:cBhvr>
                                        <p:cTn id="19" dur="800" decel="100000" fill="hold"/>
                                        <p:tgtEl>
                                          <p:spTgt spid="60425"/>
                                        </p:tgtEl>
                                        <p:attrNameLst>
                                          <p:attrName>ppt_x</p:attrName>
                                        </p:attrNameLst>
                                      </p:cBhvr>
                                      <p:tavLst>
                                        <p:tav tm="0">
                                          <p:val>
                                            <p:strVal val="#ppt_x+0.4"/>
                                          </p:val>
                                        </p:tav>
                                        <p:tav tm="100000">
                                          <p:val>
                                            <p:strVal val="#ppt_x-0.05"/>
                                          </p:val>
                                        </p:tav>
                                      </p:tavLst>
                                    </p:anim>
                                    <p:anim calcmode="lin" valueType="num">
                                      <p:cBhvr>
                                        <p:cTn id="20" dur="800" decel="100000" fill="hold"/>
                                        <p:tgtEl>
                                          <p:spTgt spid="6042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042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0425"/>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fade">
                                      <p:cBhvr>
                                        <p:cTn id="27" dur="800" decel="100000"/>
                                        <p:tgtEl>
                                          <p:spTgt spid="60426"/>
                                        </p:tgtEl>
                                      </p:cBhvr>
                                    </p:animEffect>
                                    <p:anim calcmode="lin" valueType="num">
                                      <p:cBhvr>
                                        <p:cTn id="28" dur="800" decel="100000" fill="hold"/>
                                        <p:tgtEl>
                                          <p:spTgt spid="60426"/>
                                        </p:tgtEl>
                                        <p:attrNameLst>
                                          <p:attrName>style.rotation</p:attrName>
                                        </p:attrNameLst>
                                      </p:cBhvr>
                                      <p:tavLst>
                                        <p:tav tm="0">
                                          <p:val>
                                            <p:fltVal val="-90"/>
                                          </p:val>
                                        </p:tav>
                                        <p:tav tm="100000">
                                          <p:val>
                                            <p:fltVal val="0"/>
                                          </p:val>
                                        </p:tav>
                                      </p:tavLst>
                                    </p:anim>
                                    <p:anim calcmode="lin" valueType="num">
                                      <p:cBhvr>
                                        <p:cTn id="29" dur="800" decel="100000" fill="hold"/>
                                        <p:tgtEl>
                                          <p:spTgt spid="60426"/>
                                        </p:tgtEl>
                                        <p:attrNameLst>
                                          <p:attrName>ppt_x</p:attrName>
                                        </p:attrNameLst>
                                      </p:cBhvr>
                                      <p:tavLst>
                                        <p:tav tm="0">
                                          <p:val>
                                            <p:strVal val="#ppt_x+0.4"/>
                                          </p:val>
                                        </p:tav>
                                        <p:tav tm="100000">
                                          <p:val>
                                            <p:strVal val="#ppt_x-0.05"/>
                                          </p:val>
                                        </p:tav>
                                      </p:tavLst>
                                    </p:anim>
                                    <p:anim calcmode="lin" valueType="num">
                                      <p:cBhvr>
                                        <p:cTn id="30" dur="800" decel="100000" fill="hold"/>
                                        <p:tgtEl>
                                          <p:spTgt spid="6042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042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0426"/>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60427"/>
                                        </p:tgtEl>
                                        <p:attrNameLst>
                                          <p:attrName>style.visibility</p:attrName>
                                        </p:attrNameLst>
                                      </p:cBhvr>
                                      <p:to>
                                        <p:strVal val="visible"/>
                                      </p:to>
                                    </p:set>
                                    <p:animEffect transition="in" filter="fade">
                                      <p:cBhvr>
                                        <p:cTn id="37" dur="800" decel="100000"/>
                                        <p:tgtEl>
                                          <p:spTgt spid="60427"/>
                                        </p:tgtEl>
                                      </p:cBhvr>
                                    </p:animEffect>
                                    <p:anim calcmode="lin" valueType="num">
                                      <p:cBhvr>
                                        <p:cTn id="38" dur="800" decel="100000" fill="hold"/>
                                        <p:tgtEl>
                                          <p:spTgt spid="60427"/>
                                        </p:tgtEl>
                                        <p:attrNameLst>
                                          <p:attrName>style.rotation</p:attrName>
                                        </p:attrNameLst>
                                      </p:cBhvr>
                                      <p:tavLst>
                                        <p:tav tm="0">
                                          <p:val>
                                            <p:fltVal val="-90"/>
                                          </p:val>
                                        </p:tav>
                                        <p:tav tm="100000">
                                          <p:val>
                                            <p:fltVal val="0"/>
                                          </p:val>
                                        </p:tav>
                                      </p:tavLst>
                                    </p:anim>
                                    <p:anim calcmode="lin" valueType="num">
                                      <p:cBhvr>
                                        <p:cTn id="39" dur="800" decel="100000" fill="hold"/>
                                        <p:tgtEl>
                                          <p:spTgt spid="60427"/>
                                        </p:tgtEl>
                                        <p:attrNameLst>
                                          <p:attrName>ppt_x</p:attrName>
                                        </p:attrNameLst>
                                      </p:cBhvr>
                                      <p:tavLst>
                                        <p:tav tm="0">
                                          <p:val>
                                            <p:strVal val="#ppt_x+0.4"/>
                                          </p:val>
                                        </p:tav>
                                        <p:tav tm="100000">
                                          <p:val>
                                            <p:strVal val="#ppt_x-0.05"/>
                                          </p:val>
                                        </p:tav>
                                      </p:tavLst>
                                    </p:anim>
                                    <p:anim calcmode="lin" valueType="num">
                                      <p:cBhvr>
                                        <p:cTn id="40" dur="800" decel="100000" fill="hold"/>
                                        <p:tgtEl>
                                          <p:spTgt spid="6042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6042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60427"/>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60428"/>
                                        </p:tgtEl>
                                        <p:attrNameLst>
                                          <p:attrName>style.visibility</p:attrName>
                                        </p:attrNameLst>
                                      </p:cBhvr>
                                      <p:to>
                                        <p:strVal val="visible"/>
                                      </p:to>
                                    </p:set>
                                    <p:animEffect transition="in" filter="fade">
                                      <p:cBhvr>
                                        <p:cTn id="47" dur="800" decel="100000"/>
                                        <p:tgtEl>
                                          <p:spTgt spid="60428"/>
                                        </p:tgtEl>
                                      </p:cBhvr>
                                    </p:animEffect>
                                    <p:anim calcmode="lin" valueType="num">
                                      <p:cBhvr>
                                        <p:cTn id="48" dur="800" decel="100000" fill="hold"/>
                                        <p:tgtEl>
                                          <p:spTgt spid="60428"/>
                                        </p:tgtEl>
                                        <p:attrNameLst>
                                          <p:attrName>style.rotation</p:attrName>
                                        </p:attrNameLst>
                                      </p:cBhvr>
                                      <p:tavLst>
                                        <p:tav tm="0">
                                          <p:val>
                                            <p:fltVal val="-90"/>
                                          </p:val>
                                        </p:tav>
                                        <p:tav tm="100000">
                                          <p:val>
                                            <p:fltVal val="0"/>
                                          </p:val>
                                        </p:tav>
                                      </p:tavLst>
                                    </p:anim>
                                    <p:anim calcmode="lin" valueType="num">
                                      <p:cBhvr>
                                        <p:cTn id="49" dur="800" decel="100000" fill="hold"/>
                                        <p:tgtEl>
                                          <p:spTgt spid="60428"/>
                                        </p:tgtEl>
                                        <p:attrNameLst>
                                          <p:attrName>ppt_x</p:attrName>
                                        </p:attrNameLst>
                                      </p:cBhvr>
                                      <p:tavLst>
                                        <p:tav tm="0">
                                          <p:val>
                                            <p:strVal val="#ppt_x+0.4"/>
                                          </p:val>
                                        </p:tav>
                                        <p:tav tm="100000">
                                          <p:val>
                                            <p:strVal val="#ppt_x-0.05"/>
                                          </p:val>
                                        </p:tav>
                                      </p:tavLst>
                                    </p:anim>
                                    <p:anim calcmode="lin" valueType="num">
                                      <p:cBhvr>
                                        <p:cTn id="50" dur="800" decel="100000" fill="hold"/>
                                        <p:tgtEl>
                                          <p:spTgt spid="6042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6042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604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5" grpId="0" animBg="1"/>
      <p:bldP spid="60426" grpId="0" animBg="1"/>
      <p:bldP spid="60427" grpId="0" animBg="1"/>
      <p:bldP spid="604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Cj02790040000[1]">
            <a:extLst>
              <a:ext uri="{FF2B5EF4-FFF2-40B4-BE49-F238E27FC236}">
                <a16:creationId xmlns:a16="http://schemas.microsoft.com/office/drawing/2014/main" id="{E5F2321D-DA2D-49EA-B3F6-71B6C91D8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0E8B79B6-23CE-4F84-90A2-97912A0E57E3}"/>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36868" name="Text Box 4">
            <a:extLst>
              <a:ext uri="{FF2B5EF4-FFF2-40B4-BE49-F238E27FC236}">
                <a16:creationId xmlns:a16="http://schemas.microsoft.com/office/drawing/2014/main" id="{3E806E38-2082-4EC2-BF83-35D48155354A}"/>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36869" name="Text Box 5">
            <a:extLst>
              <a:ext uri="{FF2B5EF4-FFF2-40B4-BE49-F238E27FC236}">
                <a16:creationId xmlns:a16="http://schemas.microsoft.com/office/drawing/2014/main" id="{A8281453-225B-49FB-9541-1667DA42343C}"/>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36870" name="Text Box 6">
            <a:extLst>
              <a:ext uri="{FF2B5EF4-FFF2-40B4-BE49-F238E27FC236}">
                <a16:creationId xmlns:a16="http://schemas.microsoft.com/office/drawing/2014/main" id="{A2CBA5D9-F6FD-4468-BABF-78383228D1FB}"/>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36871" name="Text Box 7">
            <a:extLst>
              <a:ext uri="{FF2B5EF4-FFF2-40B4-BE49-F238E27FC236}">
                <a16:creationId xmlns:a16="http://schemas.microsoft.com/office/drawing/2014/main" id="{B79CBFB3-64C0-4292-893E-9983E222D1BD}"/>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36872" name="Text Box 8">
            <a:extLst>
              <a:ext uri="{FF2B5EF4-FFF2-40B4-BE49-F238E27FC236}">
                <a16:creationId xmlns:a16="http://schemas.microsoft.com/office/drawing/2014/main" id="{067AD043-91DF-40C1-B763-928B1D350C12}"/>
              </a:ext>
            </a:extLst>
          </p:cNvPr>
          <p:cNvSpPr txBox="1">
            <a:spLocks noChangeArrowheads="1"/>
          </p:cNvSpPr>
          <p:nvPr/>
        </p:nvSpPr>
        <p:spPr bwMode="auto">
          <a:xfrm>
            <a:off x="2667000" y="5638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2400" b="1">
              <a:solidFill>
                <a:schemeClr val="tx1"/>
              </a:solidFill>
              <a:latin typeface="Century Gothic" panose="020B0502020202020204" pitchFamily="34" charset="0"/>
            </a:endParaRPr>
          </a:p>
        </p:txBody>
      </p:sp>
      <p:sp>
        <p:nvSpPr>
          <p:cNvPr id="36873" name="Text Box 9">
            <a:extLst>
              <a:ext uri="{FF2B5EF4-FFF2-40B4-BE49-F238E27FC236}">
                <a16:creationId xmlns:a16="http://schemas.microsoft.com/office/drawing/2014/main" id="{E1AA43AA-2E06-4C32-AF3D-F9D06D829558}"/>
              </a:ext>
            </a:extLst>
          </p:cNvPr>
          <p:cNvSpPr txBox="1">
            <a:spLocks noChangeArrowheads="1"/>
          </p:cNvSpPr>
          <p:nvPr/>
        </p:nvSpPr>
        <p:spPr bwMode="auto">
          <a:xfrm>
            <a:off x="2667000" y="4495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6874" name="Text Box 10">
            <a:extLst>
              <a:ext uri="{FF2B5EF4-FFF2-40B4-BE49-F238E27FC236}">
                <a16:creationId xmlns:a16="http://schemas.microsoft.com/office/drawing/2014/main" id="{E8731F6A-63C1-4A15-AE41-A1BD76E5E9A7}"/>
              </a:ext>
            </a:extLst>
          </p:cNvPr>
          <p:cNvSpPr txBox="1">
            <a:spLocks noChangeArrowheads="1"/>
          </p:cNvSpPr>
          <p:nvPr/>
        </p:nvSpPr>
        <p:spPr bwMode="auto">
          <a:xfrm>
            <a:off x="2667000" y="3352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6875" name="Text Box 11">
            <a:extLst>
              <a:ext uri="{FF2B5EF4-FFF2-40B4-BE49-F238E27FC236}">
                <a16:creationId xmlns:a16="http://schemas.microsoft.com/office/drawing/2014/main" id="{29B627B0-4C1E-4DB3-9798-2978D362DA9F}"/>
              </a:ext>
            </a:extLst>
          </p:cNvPr>
          <p:cNvSpPr txBox="1">
            <a:spLocks noChangeArrowheads="1"/>
          </p:cNvSpPr>
          <p:nvPr/>
        </p:nvSpPr>
        <p:spPr bwMode="auto">
          <a:xfrm>
            <a:off x="2743200" y="2209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6876" name="Text Box 12">
            <a:extLst>
              <a:ext uri="{FF2B5EF4-FFF2-40B4-BE49-F238E27FC236}">
                <a16:creationId xmlns:a16="http://schemas.microsoft.com/office/drawing/2014/main" id="{70AED7E6-3125-40CA-A2EF-8899179C828F}"/>
              </a:ext>
            </a:extLst>
          </p:cNvPr>
          <p:cNvSpPr txBox="1">
            <a:spLocks noChangeArrowheads="1"/>
          </p:cNvSpPr>
          <p:nvPr/>
        </p:nvSpPr>
        <p:spPr bwMode="auto">
          <a:xfrm>
            <a:off x="2743200" y="11430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6877" name="Text Box 13">
            <a:extLst>
              <a:ext uri="{FF2B5EF4-FFF2-40B4-BE49-F238E27FC236}">
                <a16:creationId xmlns:a16="http://schemas.microsoft.com/office/drawing/2014/main" id="{9C45B97D-7348-4563-8695-330389484AF1}"/>
              </a:ext>
            </a:extLst>
          </p:cNvPr>
          <p:cNvSpPr txBox="1">
            <a:spLocks noChangeArrowheads="1"/>
          </p:cNvSpPr>
          <p:nvPr/>
        </p:nvSpPr>
        <p:spPr bwMode="auto">
          <a:xfrm>
            <a:off x="6705600" y="3886200"/>
            <a:ext cx="2286000" cy="1265238"/>
          </a:xfrm>
          <a:prstGeom prst="rect">
            <a:avLst/>
          </a:prstGeom>
          <a:solidFill>
            <a:srgbClr val="FF99FF"/>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7200" b="1">
                <a:solidFill>
                  <a:schemeClr val="accent2"/>
                </a:solidFill>
                <a:latin typeface="Century Gothic" panose="020B0502020202020204" pitchFamily="34" charset="0"/>
              </a:rPr>
              <a:t>sad</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Cj02790040000[1]">
            <a:extLst>
              <a:ext uri="{FF2B5EF4-FFF2-40B4-BE49-F238E27FC236}">
                <a16:creationId xmlns:a16="http://schemas.microsoft.com/office/drawing/2014/main" id="{DECF3E20-F857-4AAC-BBC2-556F56378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a:extLst>
              <a:ext uri="{FF2B5EF4-FFF2-40B4-BE49-F238E27FC236}">
                <a16:creationId xmlns:a16="http://schemas.microsoft.com/office/drawing/2014/main" id="{3364BBAA-CC29-4E3A-B236-70FE74BB33AF}"/>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38916" name="Text Box 4">
            <a:extLst>
              <a:ext uri="{FF2B5EF4-FFF2-40B4-BE49-F238E27FC236}">
                <a16:creationId xmlns:a16="http://schemas.microsoft.com/office/drawing/2014/main" id="{C177C600-6B60-4F84-8699-204DA82E08AD}"/>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38917" name="Text Box 5">
            <a:extLst>
              <a:ext uri="{FF2B5EF4-FFF2-40B4-BE49-F238E27FC236}">
                <a16:creationId xmlns:a16="http://schemas.microsoft.com/office/drawing/2014/main" id="{D8024C94-D9AF-418F-A313-0B2A25100FDE}"/>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38918" name="Text Box 6">
            <a:extLst>
              <a:ext uri="{FF2B5EF4-FFF2-40B4-BE49-F238E27FC236}">
                <a16:creationId xmlns:a16="http://schemas.microsoft.com/office/drawing/2014/main" id="{F2B2CB4B-730E-45F1-AC18-C665217F17AF}"/>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38919" name="Text Box 7">
            <a:extLst>
              <a:ext uri="{FF2B5EF4-FFF2-40B4-BE49-F238E27FC236}">
                <a16:creationId xmlns:a16="http://schemas.microsoft.com/office/drawing/2014/main" id="{A8E702BF-A2A4-4A12-BB1A-245148A08113}"/>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38920" name="Text Box 8">
            <a:extLst>
              <a:ext uri="{FF2B5EF4-FFF2-40B4-BE49-F238E27FC236}">
                <a16:creationId xmlns:a16="http://schemas.microsoft.com/office/drawing/2014/main" id="{54ECBD8C-4D44-4C0C-BB00-E762CF3A1D17}"/>
              </a:ext>
            </a:extLst>
          </p:cNvPr>
          <p:cNvSpPr txBox="1">
            <a:spLocks noChangeArrowheads="1"/>
          </p:cNvSpPr>
          <p:nvPr/>
        </p:nvSpPr>
        <p:spPr bwMode="auto">
          <a:xfrm>
            <a:off x="2667000" y="5638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2400" b="1">
              <a:solidFill>
                <a:schemeClr val="tx1"/>
              </a:solidFill>
              <a:latin typeface="Century Gothic" panose="020B0502020202020204" pitchFamily="34" charset="0"/>
            </a:endParaRPr>
          </a:p>
        </p:txBody>
      </p:sp>
      <p:sp>
        <p:nvSpPr>
          <p:cNvPr id="38921" name="Text Box 9">
            <a:extLst>
              <a:ext uri="{FF2B5EF4-FFF2-40B4-BE49-F238E27FC236}">
                <a16:creationId xmlns:a16="http://schemas.microsoft.com/office/drawing/2014/main" id="{088CC8F0-123E-496F-827F-375216DF6094}"/>
              </a:ext>
            </a:extLst>
          </p:cNvPr>
          <p:cNvSpPr txBox="1">
            <a:spLocks noChangeArrowheads="1"/>
          </p:cNvSpPr>
          <p:nvPr/>
        </p:nvSpPr>
        <p:spPr bwMode="auto">
          <a:xfrm>
            <a:off x="2667000" y="4495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8922" name="Text Box 10">
            <a:extLst>
              <a:ext uri="{FF2B5EF4-FFF2-40B4-BE49-F238E27FC236}">
                <a16:creationId xmlns:a16="http://schemas.microsoft.com/office/drawing/2014/main" id="{95934564-1B2A-426D-B002-1DFB6B87297C}"/>
              </a:ext>
            </a:extLst>
          </p:cNvPr>
          <p:cNvSpPr txBox="1">
            <a:spLocks noChangeArrowheads="1"/>
          </p:cNvSpPr>
          <p:nvPr/>
        </p:nvSpPr>
        <p:spPr bwMode="auto">
          <a:xfrm>
            <a:off x="2667000" y="3352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8923" name="Text Box 11">
            <a:extLst>
              <a:ext uri="{FF2B5EF4-FFF2-40B4-BE49-F238E27FC236}">
                <a16:creationId xmlns:a16="http://schemas.microsoft.com/office/drawing/2014/main" id="{54B43029-457F-4FD1-AA94-E805666CEA33}"/>
              </a:ext>
            </a:extLst>
          </p:cNvPr>
          <p:cNvSpPr txBox="1">
            <a:spLocks noChangeArrowheads="1"/>
          </p:cNvSpPr>
          <p:nvPr/>
        </p:nvSpPr>
        <p:spPr bwMode="auto">
          <a:xfrm>
            <a:off x="2743200" y="2209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8924" name="Text Box 12">
            <a:extLst>
              <a:ext uri="{FF2B5EF4-FFF2-40B4-BE49-F238E27FC236}">
                <a16:creationId xmlns:a16="http://schemas.microsoft.com/office/drawing/2014/main" id="{1F074C84-2227-4752-AB3E-EC052B20ABD6}"/>
              </a:ext>
            </a:extLst>
          </p:cNvPr>
          <p:cNvSpPr txBox="1">
            <a:spLocks noChangeArrowheads="1"/>
          </p:cNvSpPr>
          <p:nvPr/>
        </p:nvSpPr>
        <p:spPr bwMode="auto">
          <a:xfrm>
            <a:off x="2743200" y="11430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38925" name="Text Box 13">
            <a:extLst>
              <a:ext uri="{FF2B5EF4-FFF2-40B4-BE49-F238E27FC236}">
                <a16:creationId xmlns:a16="http://schemas.microsoft.com/office/drawing/2014/main" id="{C63FF574-B567-45A9-A97E-5B719B7FFED8}"/>
              </a:ext>
            </a:extLst>
          </p:cNvPr>
          <p:cNvSpPr txBox="1">
            <a:spLocks noChangeArrowheads="1"/>
          </p:cNvSpPr>
          <p:nvPr/>
        </p:nvSpPr>
        <p:spPr bwMode="auto">
          <a:xfrm>
            <a:off x="6019800" y="3886200"/>
            <a:ext cx="2971800" cy="1082675"/>
          </a:xfrm>
          <a:prstGeom prst="rect">
            <a:avLst/>
          </a:prstGeom>
          <a:solidFill>
            <a:srgbClr val="FF99FF"/>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6000" b="1">
                <a:solidFill>
                  <a:schemeClr val="accent2"/>
                </a:solidFill>
                <a:latin typeface="Century Gothic" panose="020B0502020202020204" pitchFamily="34" charset="0"/>
              </a:rPr>
              <a:t>scared</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Cj02790040000[1]">
            <a:extLst>
              <a:ext uri="{FF2B5EF4-FFF2-40B4-BE49-F238E27FC236}">
                <a16:creationId xmlns:a16="http://schemas.microsoft.com/office/drawing/2014/main" id="{8D926067-9D61-495D-A6AE-E9ED381AC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FFA7E70C-554C-4BA2-A308-B42B35E4E870}"/>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40964" name="Text Box 4">
            <a:extLst>
              <a:ext uri="{FF2B5EF4-FFF2-40B4-BE49-F238E27FC236}">
                <a16:creationId xmlns:a16="http://schemas.microsoft.com/office/drawing/2014/main" id="{E70FB844-ADF4-43F1-B5DA-BE5A8EDB2BCF}"/>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40965" name="Text Box 5">
            <a:extLst>
              <a:ext uri="{FF2B5EF4-FFF2-40B4-BE49-F238E27FC236}">
                <a16:creationId xmlns:a16="http://schemas.microsoft.com/office/drawing/2014/main" id="{E010007B-B9A9-4962-A830-30AA83CF4291}"/>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40966" name="Text Box 6">
            <a:extLst>
              <a:ext uri="{FF2B5EF4-FFF2-40B4-BE49-F238E27FC236}">
                <a16:creationId xmlns:a16="http://schemas.microsoft.com/office/drawing/2014/main" id="{0984B39C-0B43-4093-BAF2-A9AB292B7688}"/>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40967" name="Text Box 7">
            <a:extLst>
              <a:ext uri="{FF2B5EF4-FFF2-40B4-BE49-F238E27FC236}">
                <a16:creationId xmlns:a16="http://schemas.microsoft.com/office/drawing/2014/main" id="{DE32F4BE-D0D0-489D-91B6-B278C6A230E6}"/>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40968" name="Text Box 8">
            <a:extLst>
              <a:ext uri="{FF2B5EF4-FFF2-40B4-BE49-F238E27FC236}">
                <a16:creationId xmlns:a16="http://schemas.microsoft.com/office/drawing/2014/main" id="{A010BAEF-73E5-4D2B-9646-A228333828CD}"/>
              </a:ext>
            </a:extLst>
          </p:cNvPr>
          <p:cNvSpPr txBox="1">
            <a:spLocks noChangeArrowheads="1"/>
          </p:cNvSpPr>
          <p:nvPr/>
        </p:nvSpPr>
        <p:spPr bwMode="auto">
          <a:xfrm>
            <a:off x="2667000" y="5638800"/>
            <a:ext cx="2819400" cy="495300"/>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2400" b="1">
              <a:solidFill>
                <a:schemeClr val="tx1"/>
              </a:solidFill>
              <a:latin typeface="Century Gothic" panose="020B0502020202020204" pitchFamily="34" charset="0"/>
            </a:endParaRPr>
          </a:p>
        </p:txBody>
      </p:sp>
      <p:sp>
        <p:nvSpPr>
          <p:cNvPr id="40969" name="Text Box 9">
            <a:extLst>
              <a:ext uri="{FF2B5EF4-FFF2-40B4-BE49-F238E27FC236}">
                <a16:creationId xmlns:a16="http://schemas.microsoft.com/office/drawing/2014/main" id="{21ABF952-889F-4133-9CE4-E564987ADD9F}"/>
              </a:ext>
            </a:extLst>
          </p:cNvPr>
          <p:cNvSpPr txBox="1">
            <a:spLocks noChangeArrowheads="1"/>
          </p:cNvSpPr>
          <p:nvPr/>
        </p:nvSpPr>
        <p:spPr bwMode="auto">
          <a:xfrm>
            <a:off x="2667000" y="4495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40970" name="Text Box 10">
            <a:extLst>
              <a:ext uri="{FF2B5EF4-FFF2-40B4-BE49-F238E27FC236}">
                <a16:creationId xmlns:a16="http://schemas.microsoft.com/office/drawing/2014/main" id="{6A2B7B11-A626-4151-9742-721C42E399D3}"/>
              </a:ext>
            </a:extLst>
          </p:cNvPr>
          <p:cNvSpPr txBox="1">
            <a:spLocks noChangeArrowheads="1"/>
          </p:cNvSpPr>
          <p:nvPr/>
        </p:nvSpPr>
        <p:spPr bwMode="auto">
          <a:xfrm>
            <a:off x="2667000" y="3352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40971" name="Text Box 11">
            <a:extLst>
              <a:ext uri="{FF2B5EF4-FFF2-40B4-BE49-F238E27FC236}">
                <a16:creationId xmlns:a16="http://schemas.microsoft.com/office/drawing/2014/main" id="{857ABBD1-5964-4DD1-9783-83DDBEA62943}"/>
              </a:ext>
            </a:extLst>
          </p:cNvPr>
          <p:cNvSpPr txBox="1">
            <a:spLocks noChangeArrowheads="1"/>
          </p:cNvSpPr>
          <p:nvPr/>
        </p:nvSpPr>
        <p:spPr bwMode="auto">
          <a:xfrm>
            <a:off x="2743200" y="22098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40972" name="Text Box 12">
            <a:extLst>
              <a:ext uri="{FF2B5EF4-FFF2-40B4-BE49-F238E27FC236}">
                <a16:creationId xmlns:a16="http://schemas.microsoft.com/office/drawing/2014/main" id="{46943CBF-D69A-4732-935D-9E149FD590D4}"/>
              </a:ext>
            </a:extLst>
          </p:cNvPr>
          <p:cNvSpPr txBox="1">
            <a:spLocks noChangeArrowheads="1"/>
          </p:cNvSpPr>
          <p:nvPr/>
        </p:nvSpPr>
        <p:spPr bwMode="auto">
          <a:xfrm>
            <a:off x="2743200" y="1143000"/>
            <a:ext cx="2819400" cy="404813"/>
          </a:xfrm>
          <a:prstGeom prst="rect">
            <a:avLst/>
          </a:prstGeom>
          <a:solidFill>
            <a:schemeClr val="hlink"/>
          </a:solidFill>
          <a:ln w="38100">
            <a:solidFill>
              <a:srgbClr val="29292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endParaRPr lang="en-US" altLang="en-US" sz="1800">
              <a:solidFill>
                <a:schemeClr val="tx1"/>
              </a:solidFill>
            </a:endParaRPr>
          </a:p>
        </p:txBody>
      </p:sp>
      <p:sp>
        <p:nvSpPr>
          <p:cNvPr id="40973" name="Text Box 13">
            <a:extLst>
              <a:ext uri="{FF2B5EF4-FFF2-40B4-BE49-F238E27FC236}">
                <a16:creationId xmlns:a16="http://schemas.microsoft.com/office/drawing/2014/main" id="{C903D186-68BE-410B-9EED-73342FA1CB57}"/>
              </a:ext>
            </a:extLst>
          </p:cNvPr>
          <p:cNvSpPr txBox="1">
            <a:spLocks noChangeArrowheads="1"/>
          </p:cNvSpPr>
          <p:nvPr/>
        </p:nvSpPr>
        <p:spPr bwMode="auto">
          <a:xfrm>
            <a:off x="6096000" y="3886200"/>
            <a:ext cx="2895600" cy="1265238"/>
          </a:xfrm>
          <a:prstGeom prst="rect">
            <a:avLst/>
          </a:prstGeom>
          <a:solidFill>
            <a:srgbClr val="FF99FF"/>
          </a:solidFill>
          <a:ln w="762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spcBef>
                <a:spcPct val="50000"/>
              </a:spcBef>
              <a:buFontTx/>
              <a:buNone/>
            </a:pPr>
            <a:r>
              <a:rPr lang="en-US" altLang="en-US" sz="7200" b="1">
                <a:solidFill>
                  <a:schemeClr val="accent2"/>
                </a:solidFill>
                <a:latin typeface="Century Gothic" panose="020B0502020202020204" pitchFamily="34" charset="0"/>
              </a:rPr>
              <a:t>angry</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3789DC2-5B5B-4E61-92E4-312912958C0C}"/>
              </a:ext>
            </a:extLst>
          </p:cNvPr>
          <p:cNvSpPr>
            <a:spLocks noGrp="1" noChangeArrowheads="1"/>
          </p:cNvSpPr>
          <p:nvPr>
            <p:ph type="title"/>
          </p:nvPr>
        </p:nvSpPr>
        <p:spPr/>
        <p:txBody>
          <a:bodyPr/>
          <a:lstStyle/>
          <a:p>
            <a:pPr eaLnBrk="1" hangingPunct="1"/>
            <a:r>
              <a:rPr lang="en-US" altLang="en-US" sz="4000"/>
              <a:t>EMOTIONS:</a:t>
            </a:r>
            <a:br>
              <a:rPr lang="en-US" altLang="en-US" sz="4000"/>
            </a:br>
            <a:r>
              <a:rPr lang="en-US" altLang="en-US" sz="4000"/>
              <a:t>Thoughts      Feelings     Actions</a:t>
            </a:r>
          </a:p>
        </p:txBody>
      </p:sp>
      <p:sp>
        <p:nvSpPr>
          <p:cNvPr id="89091" name="Rectangle 3">
            <a:extLst>
              <a:ext uri="{FF2B5EF4-FFF2-40B4-BE49-F238E27FC236}">
                <a16:creationId xmlns:a16="http://schemas.microsoft.com/office/drawing/2014/main" id="{235B80CE-9A2C-47B8-84C1-F2611238EBAF}"/>
              </a:ext>
            </a:extLst>
          </p:cNvPr>
          <p:cNvSpPr>
            <a:spLocks noGrp="1" noChangeArrowheads="1"/>
          </p:cNvSpPr>
          <p:nvPr>
            <p:ph type="body" idx="1"/>
          </p:nvPr>
        </p:nvSpPr>
        <p:spPr>
          <a:xfrm>
            <a:off x="457200" y="1981200"/>
            <a:ext cx="8229600" cy="4525963"/>
          </a:xfrm>
        </p:spPr>
        <p:txBody>
          <a:bodyPr/>
          <a:lstStyle/>
          <a:p>
            <a:pPr eaLnBrk="1" hangingPunct="1"/>
            <a:r>
              <a:rPr lang="en-US" altLang="en-US" b="1" u="sng"/>
              <a:t>Emotions</a:t>
            </a:r>
            <a:r>
              <a:rPr lang="en-US" altLang="en-US"/>
              <a:t> = </a:t>
            </a:r>
            <a:r>
              <a:rPr lang="en-US" altLang="en-US" b="1" u="sng"/>
              <a:t>Feelings</a:t>
            </a:r>
          </a:p>
          <a:p>
            <a:pPr eaLnBrk="1" hangingPunct="1"/>
            <a:r>
              <a:rPr lang="en-US" altLang="en-US" b="1" u="sng"/>
              <a:t>Emotions</a:t>
            </a:r>
            <a:r>
              <a:rPr lang="en-US" altLang="en-US"/>
              <a:t> are not </a:t>
            </a:r>
            <a:r>
              <a:rPr lang="en-US" altLang="en-US" b="1" u="sng"/>
              <a:t>thoughts</a:t>
            </a:r>
            <a:r>
              <a:rPr lang="en-US" altLang="en-US"/>
              <a:t> BUT an emotion may come from or cause a thought.</a:t>
            </a:r>
          </a:p>
          <a:p>
            <a:pPr eaLnBrk="1" hangingPunct="1"/>
            <a:r>
              <a:rPr lang="en-US" altLang="en-US" b="1" u="sng"/>
              <a:t>Emotions</a:t>
            </a:r>
            <a:r>
              <a:rPr lang="en-US" altLang="en-US"/>
              <a:t> are not </a:t>
            </a:r>
            <a:r>
              <a:rPr lang="en-US" altLang="en-US" b="1" u="sng"/>
              <a:t>actions</a:t>
            </a:r>
            <a:r>
              <a:rPr lang="en-US" altLang="en-US"/>
              <a:t> BUT an emotion may come from or cause an action.</a:t>
            </a:r>
          </a:p>
        </p:txBody>
      </p:sp>
      <p:sp>
        <p:nvSpPr>
          <p:cNvPr id="6148" name="Line 4">
            <a:extLst>
              <a:ext uri="{FF2B5EF4-FFF2-40B4-BE49-F238E27FC236}">
                <a16:creationId xmlns:a16="http://schemas.microsoft.com/office/drawing/2014/main" id="{AA364F1C-8B98-4E22-A3AC-5FDBB7104856}"/>
              </a:ext>
            </a:extLst>
          </p:cNvPr>
          <p:cNvSpPr>
            <a:spLocks noChangeShapeType="1"/>
          </p:cNvSpPr>
          <p:nvPr/>
        </p:nvSpPr>
        <p:spPr bwMode="auto">
          <a:xfrm>
            <a:off x="3200400" y="1219200"/>
            <a:ext cx="609600" cy="0"/>
          </a:xfrm>
          <a:prstGeom prst="line">
            <a:avLst/>
          </a:prstGeom>
          <a:noFill/>
          <a:ln w="571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Line 5">
            <a:extLst>
              <a:ext uri="{FF2B5EF4-FFF2-40B4-BE49-F238E27FC236}">
                <a16:creationId xmlns:a16="http://schemas.microsoft.com/office/drawing/2014/main" id="{E1D9CED1-2AA6-4831-8273-9885F2AFE512}"/>
              </a:ext>
            </a:extLst>
          </p:cNvPr>
          <p:cNvSpPr>
            <a:spLocks noChangeShapeType="1"/>
          </p:cNvSpPr>
          <p:nvPr/>
        </p:nvSpPr>
        <p:spPr bwMode="auto">
          <a:xfrm>
            <a:off x="5867400" y="1219200"/>
            <a:ext cx="609600" cy="0"/>
          </a:xfrm>
          <a:prstGeom prst="line">
            <a:avLst/>
          </a:prstGeom>
          <a:noFill/>
          <a:ln w="571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 name="Text Box 6">
            <a:extLst>
              <a:ext uri="{FF2B5EF4-FFF2-40B4-BE49-F238E27FC236}">
                <a16:creationId xmlns:a16="http://schemas.microsoft.com/office/drawing/2014/main" id="{80A198EC-63EA-4FF2-AA38-CD9B18FD84D1}"/>
              </a:ext>
            </a:extLst>
          </p:cNvPr>
          <p:cNvSpPr txBox="1">
            <a:spLocks noChangeArrowheads="1"/>
          </p:cNvSpPr>
          <p:nvPr/>
        </p:nvSpPr>
        <p:spPr bwMode="auto">
          <a:xfrm>
            <a:off x="4724400" y="5562600"/>
            <a:ext cx="4114800" cy="915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Adapted from:  LCCE Competency Unit:  Personal Social Skills – Acquiring Self Confidence Chapter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slide(fromBottom)">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slide(fromBottom)">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slide(fromBottom)">
                                      <p:cBhvr>
                                        <p:cTn id="17"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MCj02790040000[1]">
            <a:extLst>
              <a:ext uri="{FF2B5EF4-FFF2-40B4-BE49-F238E27FC236}">
                <a16:creationId xmlns:a16="http://schemas.microsoft.com/office/drawing/2014/main" id="{A4100F74-4B5B-4910-A2B3-791EEED51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8600"/>
            <a:ext cx="54467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a:extLst>
              <a:ext uri="{FF2B5EF4-FFF2-40B4-BE49-F238E27FC236}">
                <a16:creationId xmlns:a16="http://schemas.microsoft.com/office/drawing/2014/main" id="{A348412E-70BE-4D76-A64C-142877D0A592}"/>
              </a:ext>
            </a:extLst>
          </p:cNvPr>
          <p:cNvSpPr txBox="1">
            <a:spLocks noChangeArrowheads="1"/>
          </p:cNvSpPr>
          <p:nvPr/>
        </p:nvSpPr>
        <p:spPr bwMode="auto">
          <a:xfrm>
            <a:off x="990600" y="53340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1</a:t>
            </a:r>
          </a:p>
        </p:txBody>
      </p:sp>
      <p:sp>
        <p:nvSpPr>
          <p:cNvPr id="43012" name="Text Box 4">
            <a:extLst>
              <a:ext uri="{FF2B5EF4-FFF2-40B4-BE49-F238E27FC236}">
                <a16:creationId xmlns:a16="http://schemas.microsoft.com/office/drawing/2014/main" id="{DCFACA15-908B-4B50-A7C7-74B68FDBD0D8}"/>
              </a:ext>
            </a:extLst>
          </p:cNvPr>
          <p:cNvSpPr txBox="1">
            <a:spLocks noChangeArrowheads="1"/>
          </p:cNvSpPr>
          <p:nvPr/>
        </p:nvSpPr>
        <p:spPr bwMode="auto">
          <a:xfrm>
            <a:off x="990600" y="4114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2</a:t>
            </a:r>
          </a:p>
        </p:txBody>
      </p:sp>
      <p:sp>
        <p:nvSpPr>
          <p:cNvPr id="43013" name="Text Box 5">
            <a:extLst>
              <a:ext uri="{FF2B5EF4-FFF2-40B4-BE49-F238E27FC236}">
                <a16:creationId xmlns:a16="http://schemas.microsoft.com/office/drawing/2014/main" id="{8E1C19AF-8F05-41E4-AC7A-EF3A444ED87D}"/>
              </a:ext>
            </a:extLst>
          </p:cNvPr>
          <p:cNvSpPr txBox="1">
            <a:spLocks noChangeArrowheads="1"/>
          </p:cNvSpPr>
          <p:nvPr/>
        </p:nvSpPr>
        <p:spPr bwMode="auto">
          <a:xfrm>
            <a:off x="990600" y="2971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3</a:t>
            </a:r>
          </a:p>
        </p:txBody>
      </p:sp>
      <p:sp>
        <p:nvSpPr>
          <p:cNvPr id="43014" name="Text Box 6">
            <a:extLst>
              <a:ext uri="{FF2B5EF4-FFF2-40B4-BE49-F238E27FC236}">
                <a16:creationId xmlns:a16="http://schemas.microsoft.com/office/drawing/2014/main" id="{31262A32-7EC2-45A4-8779-6BB0E6B901F6}"/>
              </a:ext>
            </a:extLst>
          </p:cNvPr>
          <p:cNvSpPr txBox="1">
            <a:spLocks noChangeArrowheads="1"/>
          </p:cNvSpPr>
          <p:nvPr/>
        </p:nvSpPr>
        <p:spPr bwMode="auto">
          <a:xfrm>
            <a:off x="990600" y="1828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4</a:t>
            </a:r>
          </a:p>
        </p:txBody>
      </p:sp>
      <p:sp>
        <p:nvSpPr>
          <p:cNvPr id="43015" name="Text Box 7">
            <a:extLst>
              <a:ext uri="{FF2B5EF4-FFF2-40B4-BE49-F238E27FC236}">
                <a16:creationId xmlns:a16="http://schemas.microsoft.com/office/drawing/2014/main" id="{48CE5084-6325-4F63-A153-BED2D192245E}"/>
              </a:ext>
            </a:extLst>
          </p:cNvPr>
          <p:cNvSpPr txBox="1">
            <a:spLocks noChangeArrowheads="1"/>
          </p:cNvSpPr>
          <p:nvPr/>
        </p:nvSpPr>
        <p:spPr bwMode="auto">
          <a:xfrm>
            <a:off x="990600" y="685800"/>
            <a:ext cx="1447800" cy="1035050"/>
          </a:xfrm>
          <a:prstGeom prst="rect">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a:spcBef>
                <a:spcPct val="50000"/>
              </a:spcBef>
              <a:buFontTx/>
              <a:buNone/>
            </a:pPr>
            <a:r>
              <a:rPr lang="en-US" altLang="en-US" sz="6000" b="1">
                <a:solidFill>
                  <a:schemeClr val="bg1"/>
                </a:solidFill>
                <a:latin typeface="Century Gothic" panose="020B0502020202020204" pitchFamily="34" charset="0"/>
              </a:rPr>
              <a:t>5</a:t>
            </a:r>
          </a:p>
        </p:txBody>
      </p:sp>
      <p:sp>
        <p:nvSpPr>
          <p:cNvPr id="43016" name="AutoShape 15">
            <a:extLst>
              <a:ext uri="{FF2B5EF4-FFF2-40B4-BE49-F238E27FC236}">
                <a16:creationId xmlns:a16="http://schemas.microsoft.com/office/drawing/2014/main" id="{F208ACCC-5ABC-461C-9A25-FD9AD8B0DE87}"/>
              </a:ext>
            </a:extLst>
          </p:cNvPr>
          <p:cNvSpPr>
            <a:spLocks noChangeArrowheads="1"/>
          </p:cNvSpPr>
          <p:nvPr/>
        </p:nvSpPr>
        <p:spPr bwMode="auto">
          <a:xfrm>
            <a:off x="3429000" y="990600"/>
            <a:ext cx="838200" cy="5334000"/>
          </a:xfrm>
          <a:prstGeom prst="upArrow">
            <a:avLst>
              <a:gd name="adj1" fmla="val 50000"/>
              <a:gd name="adj2" fmla="val 15909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43017" name="Text Box 16">
            <a:extLst>
              <a:ext uri="{FF2B5EF4-FFF2-40B4-BE49-F238E27FC236}">
                <a16:creationId xmlns:a16="http://schemas.microsoft.com/office/drawing/2014/main" id="{538FE9DC-0CA8-4424-BB16-78BFB6AF5F54}"/>
              </a:ext>
            </a:extLst>
          </p:cNvPr>
          <p:cNvSpPr txBox="1">
            <a:spLocks noChangeArrowheads="1"/>
          </p:cNvSpPr>
          <p:nvPr/>
        </p:nvSpPr>
        <p:spPr bwMode="auto">
          <a:xfrm>
            <a:off x="6248400" y="3124200"/>
            <a:ext cx="2514600" cy="3560763"/>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50000"/>
              </a:spcBef>
              <a:buFontTx/>
              <a:buNone/>
            </a:pPr>
            <a:r>
              <a:rPr lang="en-US" altLang="en-US" b="1">
                <a:solidFill>
                  <a:schemeClr val="tx1"/>
                </a:solidFill>
                <a:latin typeface="Century Gothic" panose="020B0502020202020204" pitchFamily="34" charset="0"/>
              </a:rPr>
              <a:t>What happens to the </a:t>
            </a:r>
            <a:r>
              <a:rPr lang="en-US" altLang="en-US" b="1">
                <a:solidFill>
                  <a:srgbClr val="00CC00"/>
                </a:solidFill>
                <a:latin typeface="Century Gothic" panose="020B0502020202020204" pitchFamily="34" charset="0"/>
              </a:rPr>
              <a:t>ACTIONS</a:t>
            </a:r>
            <a:r>
              <a:rPr lang="en-US" altLang="en-US" b="1">
                <a:solidFill>
                  <a:schemeClr val="tx2"/>
                </a:solidFill>
                <a:latin typeface="Century Gothic" panose="020B0502020202020204" pitchFamily="34" charset="0"/>
              </a:rPr>
              <a:t> </a:t>
            </a:r>
            <a:r>
              <a:rPr lang="en-US" altLang="en-US" b="1">
                <a:solidFill>
                  <a:schemeClr val="tx1"/>
                </a:solidFill>
                <a:latin typeface="Century Gothic" panose="020B0502020202020204" pitchFamily="34" charset="0"/>
              </a:rPr>
              <a:t>when the </a:t>
            </a:r>
            <a:r>
              <a:rPr lang="en-US" altLang="en-US" b="1">
                <a:solidFill>
                  <a:srgbClr val="FF0000"/>
                </a:solidFill>
                <a:latin typeface="Century Gothic" panose="020B0502020202020204" pitchFamily="34" charset="0"/>
              </a:rPr>
              <a:t>FEELING</a:t>
            </a:r>
            <a:r>
              <a:rPr lang="en-US" altLang="en-US" b="1">
                <a:solidFill>
                  <a:schemeClr val="tx1"/>
                </a:solidFill>
                <a:latin typeface="Century Gothic" panose="020B0502020202020204" pitchFamily="34" charset="0"/>
              </a:rPr>
              <a:t> is stronger?</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A9509B8-8DA4-4159-84F6-61555E3DF1D0}"/>
              </a:ext>
            </a:extLst>
          </p:cNvPr>
          <p:cNvSpPr>
            <a:spLocks noGrp="1" noChangeArrowheads="1"/>
          </p:cNvSpPr>
          <p:nvPr>
            <p:ph type="title"/>
          </p:nvPr>
        </p:nvSpPr>
        <p:spPr/>
        <p:txBody>
          <a:bodyPr/>
          <a:lstStyle/>
          <a:p>
            <a:pPr eaLnBrk="1" hangingPunct="1"/>
            <a:r>
              <a:rPr lang="en-US" altLang="en-US" sz="4000"/>
              <a:t>When my </a:t>
            </a:r>
            <a:r>
              <a:rPr lang="en-US" altLang="en-US" sz="4000">
                <a:solidFill>
                  <a:srgbClr val="FF0000"/>
                </a:solidFill>
              </a:rPr>
              <a:t>FEELINGS</a:t>
            </a:r>
            <a:r>
              <a:rPr lang="en-US" altLang="en-US" sz="4000"/>
              <a:t> are a “5” – What </a:t>
            </a:r>
            <a:r>
              <a:rPr lang="en-US" altLang="en-US" sz="4000">
                <a:solidFill>
                  <a:srgbClr val="00CC00"/>
                </a:solidFill>
              </a:rPr>
              <a:t>ACTIONS</a:t>
            </a:r>
            <a:r>
              <a:rPr lang="en-US" altLang="en-US" sz="4000"/>
              <a:t> will keep me calm?</a:t>
            </a:r>
          </a:p>
        </p:txBody>
      </p:sp>
      <p:sp>
        <p:nvSpPr>
          <p:cNvPr id="100355" name="Rectangle 3">
            <a:extLst>
              <a:ext uri="{FF2B5EF4-FFF2-40B4-BE49-F238E27FC236}">
                <a16:creationId xmlns:a16="http://schemas.microsoft.com/office/drawing/2014/main" id="{824566B9-EE06-4BD8-8093-CE6A7DF1DEC2}"/>
              </a:ext>
            </a:extLst>
          </p:cNvPr>
          <p:cNvSpPr>
            <a:spLocks noGrp="1" noChangeArrowheads="1"/>
          </p:cNvSpPr>
          <p:nvPr>
            <p:ph type="body" idx="1"/>
          </p:nvPr>
        </p:nvSpPr>
        <p:spPr>
          <a:xfrm>
            <a:off x="457200" y="1600200"/>
            <a:ext cx="4343400" cy="4525963"/>
          </a:xfrm>
        </p:spPr>
        <p:txBody>
          <a:bodyPr/>
          <a:lstStyle/>
          <a:p>
            <a:pPr eaLnBrk="1" hangingPunct="1"/>
            <a:r>
              <a:rPr lang="en-US" altLang="en-US"/>
              <a:t>Count to 10</a:t>
            </a:r>
          </a:p>
          <a:p>
            <a:pPr eaLnBrk="1" hangingPunct="1"/>
            <a:r>
              <a:rPr lang="en-US" altLang="en-US"/>
              <a:t>Take deep breaths</a:t>
            </a:r>
          </a:p>
          <a:p>
            <a:pPr eaLnBrk="1" hangingPunct="1"/>
            <a:r>
              <a:rPr lang="en-US" altLang="en-US"/>
              <a:t>Walk away</a:t>
            </a:r>
          </a:p>
          <a:p>
            <a:pPr eaLnBrk="1" hangingPunct="1"/>
            <a:r>
              <a:rPr lang="en-US" altLang="en-US"/>
              <a:t>See calm pictures</a:t>
            </a:r>
          </a:p>
        </p:txBody>
      </p:sp>
      <p:pic>
        <p:nvPicPr>
          <p:cNvPr id="100356" name="Picture 4" descr="CountCountsLP(2)">
            <a:extLst>
              <a:ext uri="{FF2B5EF4-FFF2-40B4-BE49-F238E27FC236}">
                <a16:creationId xmlns:a16="http://schemas.microsoft.com/office/drawing/2014/main" id="{DFD329AB-D265-4F90-8072-11B396713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6000"/>
            <a:ext cx="3200400" cy="3200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0357" name="Picture 5" descr="breathe">
            <a:extLst>
              <a:ext uri="{FF2B5EF4-FFF2-40B4-BE49-F238E27FC236}">
                <a16:creationId xmlns:a16="http://schemas.microsoft.com/office/drawing/2014/main" id="{150B3D2C-96AE-4F1B-B34B-C096A9D01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2433638" cy="2590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0358" name="Picture 6" descr="Walk_this_Way_large_image">
            <a:extLst>
              <a:ext uri="{FF2B5EF4-FFF2-40B4-BE49-F238E27FC236}">
                <a16:creationId xmlns:a16="http://schemas.microsoft.com/office/drawing/2014/main" id="{83D66415-DF63-4DA6-A420-24A499F58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0000"/>
          <a:stretch>
            <a:fillRect/>
          </a:stretch>
        </p:blipFill>
        <p:spPr bwMode="auto">
          <a:xfrm>
            <a:off x="3124200" y="4114800"/>
            <a:ext cx="1481138" cy="2514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0360" name="Text Box 8">
            <a:extLst>
              <a:ext uri="{FF2B5EF4-FFF2-40B4-BE49-F238E27FC236}">
                <a16:creationId xmlns:a16="http://schemas.microsoft.com/office/drawing/2014/main" id="{45814D92-AACB-4F6C-9A43-BBB6442C22C2}"/>
              </a:ext>
            </a:extLst>
          </p:cNvPr>
          <p:cNvSpPr txBox="1">
            <a:spLocks noChangeArrowheads="1"/>
          </p:cNvSpPr>
          <p:nvPr/>
        </p:nvSpPr>
        <p:spPr bwMode="auto">
          <a:xfrm>
            <a:off x="5410200" y="5486400"/>
            <a:ext cx="30480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www.members.tripod.com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5" presetClass="entr" presetSubtype="0" fill="hold" nodeType="clickEffect">
                                  <p:stCondLst>
                                    <p:cond delay="0"/>
                                  </p:stCondLst>
                                  <p:childTnLst>
                                    <p:set>
                                      <p:cBhvr>
                                        <p:cTn id="12" dur="1" fill="hold">
                                          <p:stCondLst>
                                            <p:cond delay="0"/>
                                          </p:stCondLst>
                                        </p:cTn>
                                        <p:tgtEl>
                                          <p:spTgt spid="100356"/>
                                        </p:tgtEl>
                                        <p:attrNameLst>
                                          <p:attrName>style.visibility</p:attrName>
                                        </p:attrNameLst>
                                      </p:cBhvr>
                                      <p:to>
                                        <p:strVal val="visible"/>
                                      </p:to>
                                    </p:set>
                                    <p:animEffect transition="in" filter="fade">
                                      <p:cBhvr>
                                        <p:cTn id="13" dur="2000"/>
                                        <p:tgtEl>
                                          <p:spTgt spid="100356"/>
                                        </p:tgtEl>
                                      </p:cBhvr>
                                    </p:animEffect>
                                    <p:anim calcmode="lin" valueType="num">
                                      <p:cBhvr>
                                        <p:cTn id="14" dur="2000" fill="hold"/>
                                        <p:tgtEl>
                                          <p:spTgt spid="100356"/>
                                        </p:tgtEl>
                                        <p:attrNameLst>
                                          <p:attrName>style.rotation</p:attrName>
                                        </p:attrNameLst>
                                      </p:cBhvr>
                                      <p:tavLst>
                                        <p:tav tm="0">
                                          <p:val>
                                            <p:fltVal val="720"/>
                                          </p:val>
                                        </p:tav>
                                        <p:tav tm="100000">
                                          <p:val>
                                            <p:fltVal val="0"/>
                                          </p:val>
                                        </p:tav>
                                      </p:tavLst>
                                    </p:anim>
                                    <p:anim calcmode="lin" valueType="num">
                                      <p:cBhvr>
                                        <p:cTn id="15" dur="2000" fill="hold"/>
                                        <p:tgtEl>
                                          <p:spTgt spid="100356"/>
                                        </p:tgtEl>
                                        <p:attrNameLst>
                                          <p:attrName>ppt_h</p:attrName>
                                        </p:attrNameLst>
                                      </p:cBhvr>
                                      <p:tavLst>
                                        <p:tav tm="0">
                                          <p:val>
                                            <p:fltVal val="0"/>
                                          </p:val>
                                        </p:tav>
                                        <p:tav tm="100000">
                                          <p:val>
                                            <p:strVal val="#ppt_h"/>
                                          </p:val>
                                        </p:tav>
                                      </p:tavLst>
                                    </p:anim>
                                    <p:anim calcmode="lin" valueType="num">
                                      <p:cBhvr>
                                        <p:cTn id="16" dur="2000" fill="hold"/>
                                        <p:tgtEl>
                                          <p:spTgt spid="100356"/>
                                        </p:tgtEl>
                                        <p:attrNameLst>
                                          <p:attrName>ppt_w</p:attrName>
                                        </p:attrNameLst>
                                      </p:cBhvr>
                                      <p:tavLst>
                                        <p:tav tm="0">
                                          <p:val>
                                            <p:fltVal val="0"/>
                                          </p:val>
                                        </p:tav>
                                        <p:tav tm="100000">
                                          <p:val>
                                            <p:strVal val="#ppt_w"/>
                                          </p:val>
                                        </p:tav>
                                      </p:tavLst>
                                    </p:anim>
                                  </p:childTnLst>
                                </p:cTn>
                              </p:par>
                              <p:par>
                                <p:cTn id="17" presetID="12" presetClass="entr" presetSubtype="4" fill="hold" grpId="0" nodeType="withEffect">
                                  <p:stCondLst>
                                    <p:cond delay="0"/>
                                  </p:stCondLst>
                                  <p:childTnLst>
                                    <p:set>
                                      <p:cBhvr>
                                        <p:cTn id="18" dur="1" fill="hold">
                                          <p:stCondLst>
                                            <p:cond delay="0"/>
                                          </p:stCondLst>
                                        </p:cTn>
                                        <p:tgtEl>
                                          <p:spTgt spid="100360"/>
                                        </p:tgtEl>
                                        <p:attrNameLst>
                                          <p:attrName>style.visibility</p:attrName>
                                        </p:attrNameLst>
                                      </p:cBhvr>
                                      <p:to>
                                        <p:strVal val="visible"/>
                                      </p:to>
                                    </p:set>
                                    <p:animEffect transition="in" filter="slide(fromBottom)">
                                      <p:cBhvr>
                                        <p:cTn id="19" dur="500"/>
                                        <p:tgtEl>
                                          <p:spTgt spid="1003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0355">
                                            <p:txEl>
                                              <p:pRg st="1" end="1"/>
                                            </p:txEl>
                                          </p:spTgt>
                                        </p:tgtEl>
                                        <p:attrNameLst>
                                          <p:attrName>style.visibility</p:attrName>
                                        </p:attrNameLst>
                                      </p:cBhvr>
                                      <p:to>
                                        <p:strVal val="visible"/>
                                      </p:to>
                                    </p:set>
                                    <p:anim calcmode="lin" valueType="num">
                                      <p:cBhvr additive="base">
                                        <p:cTn id="24"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1" presetClass="entr" presetSubtype="0" fill="hold" nodeType="clickEffect">
                                  <p:stCondLst>
                                    <p:cond delay="0"/>
                                  </p:stCondLst>
                                  <p:childTnLst>
                                    <p:set>
                                      <p:cBhvr>
                                        <p:cTn id="29" dur="1" fill="hold">
                                          <p:stCondLst>
                                            <p:cond delay="0"/>
                                          </p:stCondLst>
                                        </p:cTn>
                                        <p:tgtEl>
                                          <p:spTgt spid="100357"/>
                                        </p:tgtEl>
                                        <p:attrNameLst>
                                          <p:attrName>style.visibility</p:attrName>
                                        </p:attrNameLst>
                                      </p:cBhvr>
                                      <p:to>
                                        <p:strVal val="visible"/>
                                      </p:to>
                                    </p:set>
                                    <p:animEffect transition="in" filter="fade">
                                      <p:cBhvr>
                                        <p:cTn id="30" dur="770" decel="100000"/>
                                        <p:tgtEl>
                                          <p:spTgt spid="100357"/>
                                        </p:tgtEl>
                                      </p:cBhvr>
                                    </p:animEffect>
                                    <p:animScale>
                                      <p:cBhvr>
                                        <p:cTn id="31" dur="770" decel="100000"/>
                                        <p:tgtEl>
                                          <p:spTgt spid="100357"/>
                                        </p:tgtEl>
                                      </p:cBhvr>
                                      <p:from x="10000" y="10000"/>
                                      <p:to x="200000" y="450000"/>
                                    </p:animScale>
                                    <p:animScale>
                                      <p:cBhvr>
                                        <p:cTn id="32" dur="1230" accel="100000" fill="hold">
                                          <p:stCondLst>
                                            <p:cond delay="770"/>
                                          </p:stCondLst>
                                        </p:cTn>
                                        <p:tgtEl>
                                          <p:spTgt spid="100357"/>
                                        </p:tgtEl>
                                      </p:cBhvr>
                                      <p:from x="200000" y="450000"/>
                                      <p:to x="100000" y="100000"/>
                                    </p:animScale>
                                    <p:set>
                                      <p:cBhvr>
                                        <p:cTn id="33" dur="770" fill="hold"/>
                                        <p:tgtEl>
                                          <p:spTgt spid="100357"/>
                                        </p:tgtEl>
                                        <p:attrNameLst>
                                          <p:attrName>ppt_x</p:attrName>
                                        </p:attrNameLst>
                                      </p:cBhvr>
                                      <p:to>
                                        <p:strVal val="(0.5)"/>
                                      </p:to>
                                    </p:set>
                                    <p:anim from="(0.5)" to="(#ppt_x)" calcmode="lin" valueType="num">
                                      <p:cBhvr>
                                        <p:cTn id="34" dur="1230" accel="100000" fill="hold">
                                          <p:stCondLst>
                                            <p:cond delay="770"/>
                                          </p:stCondLst>
                                        </p:cTn>
                                        <p:tgtEl>
                                          <p:spTgt spid="100357"/>
                                        </p:tgtEl>
                                        <p:attrNameLst>
                                          <p:attrName>ppt_x</p:attrName>
                                        </p:attrNameLst>
                                      </p:cBhvr>
                                    </p:anim>
                                    <p:set>
                                      <p:cBhvr>
                                        <p:cTn id="35" dur="770" fill="hold"/>
                                        <p:tgtEl>
                                          <p:spTgt spid="100357"/>
                                        </p:tgtEl>
                                        <p:attrNameLst>
                                          <p:attrName>ppt_y</p:attrName>
                                        </p:attrNameLst>
                                      </p:cBhvr>
                                      <p:to>
                                        <p:strVal val="(#ppt_y+0.4)"/>
                                      </p:to>
                                    </p:set>
                                    <p:anim from="(#ppt_y+0.4)" to="(#ppt_y)" calcmode="lin" valueType="num">
                                      <p:cBhvr>
                                        <p:cTn id="36" dur="1230" accel="100000" fill="hold">
                                          <p:stCondLst>
                                            <p:cond delay="770"/>
                                          </p:stCondLst>
                                        </p:cTn>
                                        <p:tgtEl>
                                          <p:spTgt spid="100357"/>
                                        </p:tgtEl>
                                        <p:attrNameLst>
                                          <p:attrName>ppt_y</p:attrName>
                                        </p:attrNameLst>
                                      </p:cBhvr>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0355">
                                            <p:txEl>
                                              <p:pRg st="2" end="2"/>
                                            </p:txEl>
                                          </p:spTgt>
                                        </p:tgtEl>
                                        <p:attrNameLst>
                                          <p:attrName>style.visibility</p:attrName>
                                        </p:attrNameLst>
                                      </p:cBhvr>
                                      <p:to>
                                        <p:strVal val="visible"/>
                                      </p:to>
                                    </p:set>
                                    <p:anim calcmode="lin" valueType="num">
                                      <p:cBhvr additive="base">
                                        <p:cTn id="41"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0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nodeType="clickEffect">
                                  <p:stCondLst>
                                    <p:cond delay="0"/>
                                  </p:stCondLst>
                                  <p:childTnLst>
                                    <p:set>
                                      <p:cBhvr>
                                        <p:cTn id="46" dur="1" fill="hold">
                                          <p:stCondLst>
                                            <p:cond delay="0"/>
                                          </p:stCondLst>
                                        </p:cTn>
                                        <p:tgtEl>
                                          <p:spTgt spid="100358"/>
                                        </p:tgtEl>
                                        <p:attrNameLst>
                                          <p:attrName>style.visibility</p:attrName>
                                        </p:attrNameLst>
                                      </p:cBhvr>
                                      <p:to>
                                        <p:strVal val="visible"/>
                                      </p:to>
                                    </p:set>
                                    <p:animEffect transition="in" filter="barn(inHorizontal)">
                                      <p:cBhvr>
                                        <p:cTn id="47" dur="500"/>
                                        <p:tgtEl>
                                          <p:spTgt spid="10035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00355">
                                            <p:txEl>
                                              <p:pRg st="3" end="3"/>
                                            </p:txEl>
                                          </p:spTgt>
                                        </p:tgtEl>
                                        <p:attrNameLst>
                                          <p:attrName>style.visibility</p:attrName>
                                        </p:attrNameLst>
                                      </p:cBhvr>
                                      <p:to>
                                        <p:strVal val="visible"/>
                                      </p:to>
                                    </p:set>
                                    <p:anim calcmode="lin" valueType="num">
                                      <p:cBhvr additive="base">
                                        <p:cTn id="52"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03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Calm-Print-C10224200">
            <a:extLst>
              <a:ext uri="{FF2B5EF4-FFF2-40B4-BE49-F238E27FC236}">
                <a16:creationId xmlns:a16="http://schemas.microsoft.com/office/drawing/2014/main" id="{186272E7-E0C4-4782-8739-A1857263A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0813"/>
            <a:ext cx="7924800" cy="631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6">
            <a:extLst>
              <a:ext uri="{FF2B5EF4-FFF2-40B4-BE49-F238E27FC236}">
                <a16:creationId xmlns:a16="http://schemas.microsoft.com/office/drawing/2014/main" id="{C8B437FC-E724-4764-BEE8-2C12E25B5483}"/>
              </a:ext>
            </a:extLst>
          </p:cNvPr>
          <p:cNvSpPr txBox="1">
            <a:spLocks noChangeArrowheads="1"/>
          </p:cNvSpPr>
          <p:nvPr/>
        </p:nvSpPr>
        <p:spPr bwMode="auto">
          <a:xfrm>
            <a:off x="5791200" y="6019800"/>
            <a:ext cx="2514600" cy="4048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latin typeface="Brush Script MT" panose="03060802040406070304" pitchFamily="66" charset="0"/>
              </a:rPr>
              <a:t>“Calm” by Kenny Primmer</a:t>
            </a:r>
          </a:p>
        </p:txBody>
      </p:sp>
      <p:sp>
        <p:nvSpPr>
          <p:cNvPr id="47108" name="Text Box 7">
            <a:extLst>
              <a:ext uri="{FF2B5EF4-FFF2-40B4-BE49-F238E27FC236}">
                <a16:creationId xmlns:a16="http://schemas.microsoft.com/office/drawing/2014/main" id="{A4ED2D52-84D8-4636-941A-26E0836FB5A2}"/>
              </a:ext>
            </a:extLst>
          </p:cNvPr>
          <p:cNvSpPr txBox="1">
            <a:spLocks noChangeArrowheads="1"/>
          </p:cNvSpPr>
          <p:nvPr/>
        </p:nvSpPr>
        <p:spPr bwMode="auto">
          <a:xfrm>
            <a:off x="914400" y="60198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endParaRPr lang="en-US" altLang="en-US" sz="1800">
              <a:solidFill>
                <a:schemeClr val="tx1"/>
              </a:solidFill>
            </a:endParaRPr>
          </a:p>
        </p:txBody>
      </p:sp>
      <p:sp>
        <p:nvSpPr>
          <p:cNvPr id="47109" name="Text Box 9">
            <a:extLst>
              <a:ext uri="{FF2B5EF4-FFF2-40B4-BE49-F238E27FC236}">
                <a16:creationId xmlns:a16="http://schemas.microsoft.com/office/drawing/2014/main" id="{87D73EF0-CD3D-475B-BEE1-BDBC724713AB}"/>
              </a:ext>
            </a:extLst>
          </p:cNvPr>
          <p:cNvSpPr txBox="1">
            <a:spLocks noChangeArrowheads="1"/>
          </p:cNvSpPr>
          <p:nvPr/>
        </p:nvSpPr>
        <p:spPr bwMode="auto">
          <a:xfrm>
            <a:off x="1066800" y="5943600"/>
            <a:ext cx="16764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www.art.com </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Click!">
            <a:extLst>
              <a:ext uri="{FF2B5EF4-FFF2-40B4-BE49-F238E27FC236}">
                <a16:creationId xmlns:a16="http://schemas.microsoft.com/office/drawing/2014/main" id="{C594B7A0-6C1A-43DC-8103-4BA655A16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8229600" cy="639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6">
            <a:extLst>
              <a:ext uri="{FF2B5EF4-FFF2-40B4-BE49-F238E27FC236}">
                <a16:creationId xmlns:a16="http://schemas.microsoft.com/office/drawing/2014/main" id="{6A23A31F-4A23-4544-BC89-0499B490BCE4}"/>
              </a:ext>
            </a:extLst>
          </p:cNvPr>
          <p:cNvSpPr txBox="1">
            <a:spLocks noChangeArrowheads="1"/>
          </p:cNvSpPr>
          <p:nvPr/>
        </p:nvSpPr>
        <p:spPr bwMode="auto">
          <a:xfrm>
            <a:off x="1371600" y="990600"/>
            <a:ext cx="34290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“Calm” by Jan van de Capelle</a:t>
            </a:r>
          </a:p>
        </p:txBody>
      </p:sp>
      <p:sp>
        <p:nvSpPr>
          <p:cNvPr id="49156" name="Text Box 7">
            <a:extLst>
              <a:ext uri="{FF2B5EF4-FFF2-40B4-BE49-F238E27FC236}">
                <a16:creationId xmlns:a16="http://schemas.microsoft.com/office/drawing/2014/main" id="{0BC94D1E-833E-48CB-B5F4-45EF9D879ED7}"/>
              </a:ext>
            </a:extLst>
          </p:cNvPr>
          <p:cNvSpPr txBox="1">
            <a:spLocks noChangeArrowheads="1"/>
          </p:cNvSpPr>
          <p:nvPr/>
        </p:nvSpPr>
        <p:spPr bwMode="auto">
          <a:xfrm>
            <a:off x="6858000" y="6248400"/>
            <a:ext cx="16764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www.wga.hu </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quot;Afternoon Calm&quot; Print">
            <a:extLst>
              <a:ext uri="{FF2B5EF4-FFF2-40B4-BE49-F238E27FC236}">
                <a16:creationId xmlns:a16="http://schemas.microsoft.com/office/drawing/2014/main" id="{6D77C21E-D637-4248-B28D-A04EA6A2F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382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6">
            <a:extLst>
              <a:ext uri="{FF2B5EF4-FFF2-40B4-BE49-F238E27FC236}">
                <a16:creationId xmlns:a16="http://schemas.microsoft.com/office/drawing/2014/main" id="{9935BB6E-4E09-45B4-8828-FC6C4327B0E6}"/>
              </a:ext>
            </a:extLst>
          </p:cNvPr>
          <p:cNvSpPr txBox="1">
            <a:spLocks noChangeArrowheads="1"/>
          </p:cNvSpPr>
          <p:nvPr/>
        </p:nvSpPr>
        <p:spPr bwMode="auto">
          <a:xfrm>
            <a:off x="228600" y="228600"/>
            <a:ext cx="28194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www.designcollection.biz </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showpicture">
            <a:extLst>
              <a:ext uri="{FF2B5EF4-FFF2-40B4-BE49-F238E27FC236}">
                <a16:creationId xmlns:a16="http://schemas.microsoft.com/office/drawing/2014/main" id="{05E54CFD-8371-424E-AC25-DD0E0E5D0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6">
            <a:extLst>
              <a:ext uri="{FF2B5EF4-FFF2-40B4-BE49-F238E27FC236}">
                <a16:creationId xmlns:a16="http://schemas.microsoft.com/office/drawing/2014/main" id="{35FAF2A2-CB87-4311-9F5D-313D934CE456}"/>
              </a:ext>
            </a:extLst>
          </p:cNvPr>
          <p:cNvSpPr txBox="1">
            <a:spLocks noChangeArrowheads="1"/>
          </p:cNvSpPr>
          <p:nvPr/>
        </p:nvSpPr>
        <p:spPr bwMode="auto">
          <a:xfrm>
            <a:off x="5943600" y="5257800"/>
            <a:ext cx="2362200" cy="669925"/>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“Summer Calm” by Stephen Lennon</a:t>
            </a:r>
          </a:p>
        </p:txBody>
      </p:sp>
      <p:sp>
        <p:nvSpPr>
          <p:cNvPr id="53252" name="Text Box 7">
            <a:extLst>
              <a:ext uri="{FF2B5EF4-FFF2-40B4-BE49-F238E27FC236}">
                <a16:creationId xmlns:a16="http://schemas.microsoft.com/office/drawing/2014/main" id="{E08494ED-C633-4799-A47B-F5AC1939978F}"/>
              </a:ext>
            </a:extLst>
          </p:cNvPr>
          <p:cNvSpPr txBox="1">
            <a:spLocks noChangeArrowheads="1"/>
          </p:cNvSpPr>
          <p:nvPr/>
        </p:nvSpPr>
        <p:spPr bwMode="auto">
          <a:xfrm>
            <a:off x="23813" y="6426200"/>
            <a:ext cx="32004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www.millenniumfineart.co.uk </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37C5476-DB85-4E6B-9CA2-046FFD06FB84}"/>
              </a:ext>
            </a:extLst>
          </p:cNvPr>
          <p:cNvSpPr>
            <a:spLocks noGrp="1" noChangeArrowheads="1"/>
          </p:cNvSpPr>
          <p:nvPr>
            <p:ph type="title"/>
          </p:nvPr>
        </p:nvSpPr>
        <p:spPr>
          <a:xfrm>
            <a:off x="533400" y="0"/>
            <a:ext cx="8229600" cy="1143000"/>
          </a:xfrm>
        </p:spPr>
        <p:txBody>
          <a:bodyPr/>
          <a:lstStyle/>
          <a:p>
            <a:pPr eaLnBrk="1" hangingPunct="1"/>
            <a:r>
              <a:rPr lang="en-US" altLang="en-US" sz="4000"/>
              <a:t>So, what do you think?</a:t>
            </a:r>
          </a:p>
        </p:txBody>
      </p:sp>
      <p:pic>
        <p:nvPicPr>
          <p:cNvPr id="55299" name="Picture 8" descr="GoF_Harry_Hermione">
            <a:extLst>
              <a:ext uri="{FF2B5EF4-FFF2-40B4-BE49-F238E27FC236}">
                <a16:creationId xmlns:a16="http://schemas.microsoft.com/office/drawing/2014/main" id="{8B815A32-9329-4A1D-92B3-0D06B463C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657600"/>
            <a:ext cx="4495800" cy="29956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5481" name="AutoShape 9">
            <a:extLst>
              <a:ext uri="{FF2B5EF4-FFF2-40B4-BE49-F238E27FC236}">
                <a16:creationId xmlns:a16="http://schemas.microsoft.com/office/drawing/2014/main" id="{64E25579-7854-4429-834A-9FF899D4DE66}"/>
              </a:ext>
            </a:extLst>
          </p:cNvPr>
          <p:cNvSpPr>
            <a:spLocks noChangeArrowheads="1"/>
          </p:cNvSpPr>
          <p:nvPr/>
        </p:nvSpPr>
        <p:spPr bwMode="auto">
          <a:xfrm>
            <a:off x="152400" y="1447800"/>
            <a:ext cx="3505200" cy="3810000"/>
          </a:xfrm>
          <a:prstGeom prst="cloudCallout">
            <a:avLst>
              <a:gd name="adj1" fmla="val 56884"/>
              <a:gd name="adj2" fmla="val 25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sz="2400" b="1">
                <a:solidFill>
                  <a:schemeClr val="tx1"/>
                </a:solidFill>
                <a:latin typeface="Tempus Sans ITC" panose="04020404030D07020202" pitchFamily="82" charset="0"/>
              </a:rPr>
              <a:t>Can changing my THOUGHTS help me to change my FEELINGS?  My ACTIONS?</a:t>
            </a:r>
          </a:p>
        </p:txBody>
      </p:sp>
      <p:sp>
        <p:nvSpPr>
          <p:cNvPr id="105482" name="AutoShape 10">
            <a:extLst>
              <a:ext uri="{FF2B5EF4-FFF2-40B4-BE49-F238E27FC236}">
                <a16:creationId xmlns:a16="http://schemas.microsoft.com/office/drawing/2014/main" id="{73FAC379-B500-48EA-BDD8-860974A5A25D}"/>
              </a:ext>
            </a:extLst>
          </p:cNvPr>
          <p:cNvSpPr>
            <a:spLocks noChangeArrowheads="1"/>
          </p:cNvSpPr>
          <p:nvPr/>
        </p:nvSpPr>
        <p:spPr bwMode="auto">
          <a:xfrm>
            <a:off x="5410200" y="1371600"/>
            <a:ext cx="3048000" cy="2133600"/>
          </a:xfrm>
          <a:prstGeom prst="cloudCallout">
            <a:avLst>
              <a:gd name="adj1" fmla="val -18019"/>
              <a:gd name="adj2" fmla="val 7961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sz="2400">
                <a:solidFill>
                  <a:schemeClr val="tx1"/>
                </a:solidFill>
                <a:latin typeface="Bradley Hand ITC" panose="03070402050302030203" pitchFamily="66" charset="0"/>
              </a:rPr>
              <a:t>I’m so embarrassed.  He thinks I’m a geek.</a:t>
            </a:r>
          </a:p>
        </p:txBody>
      </p:sp>
      <p:sp>
        <p:nvSpPr>
          <p:cNvPr id="105483" name="AutoShape 11">
            <a:extLst>
              <a:ext uri="{FF2B5EF4-FFF2-40B4-BE49-F238E27FC236}">
                <a16:creationId xmlns:a16="http://schemas.microsoft.com/office/drawing/2014/main" id="{DE5FEC67-3B26-44A3-8200-84790CA065AE}"/>
              </a:ext>
            </a:extLst>
          </p:cNvPr>
          <p:cNvSpPr>
            <a:spLocks noChangeArrowheads="1"/>
          </p:cNvSpPr>
          <p:nvPr/>
        </p:nvSpPr>
        <p:spPr bwMode="auto">
          <a:xfrm>
            <a:off x="6400800" y="4495800"/>
            <a:ext cx="2514600" cy="2362200"/>
          </a:xfrm>
          <a:prstGeom prst="cloudCallout">
            <a:avLst>
              <a:gd name="adj1" fmla="val -57829"/>
              <a:gd name="adj2" fmla="val -3992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sz="2400">
                <a:solidFill>
                  <a:schemeClr val="tx1"/>
                </a:solidFill>
                <a:latin typeface="Bradley Hand ITC" panose="03070402050302030203" pitchFamily="66" charset="0"/>
              </a:rPr>
              <a:t>I think he really wants to talk to me.</a:t>
            </a:r>
          </a:p>
        </p:txBody>
      </p:sp>
      <p:sp>
        <p:nvSpPr>
          <p:cNvPr id="105484" name="Line 12">
            <a:extLst>
              <a:ext uri="{FF2B5EF4-FFF2-40B4-BE49-F238E27FC236}">
                <a16:creationId xmlns:a16="http://schemas.microsoft.com/office/drawing/2014/main" id="{EB106298-AF97-4F84-9D3B-9F295357C1BC}"/>
              </a:ext>
            </a:extLst>
          </p:cNvPr>
          <p:cNvSpPr>
            <a:spLocks noChangeShapeType="1"/>
          </p:cNvSpPr>
          <p:nvPr/>
        </p:nvSpPr>
        <p:spPr bwMode="auto">
          <a:xfrm>
            <a:off x="5715000" y="1143000"/>
            <a:ext cx="2667000" cy="2667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5" name="Line 13">
            <a:extLst>
              <a:ext uri="{FF2B5EF4-FFF2-40B4-BE49-F238E27FC236}">
                <a16:creationId xmlns:a16="http://schemas.microsoft.com/office/drawing/2014/main" id="{26A4B40E-AF8D-44B9-91D3-CC0E8C92DB94}"/>
              </a:ext>
            </a:extLst>
          </p:cNvPr>
          <p:cNvSpPr>
            <a:spLocks noChangeShapeType="1"/>
          </p:cNvSpPr>
          <p:nvPr/>
        </p:nvSpPr>
        <p:spPr bwMode="auto">
          <a:xfrm flipV="1">
            <a:off x="5562600" y="1143000"/>
            <a:ext cx="2971800" cy="2286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481"/>
                                        </p:tgtEl>
                                        <p:attrNameLst>
                                          <p:attrName>style.visibility</p:attrName>
                                        </p:attrNameLst>
                                      </p:cBhvr>
                                      <p:to>
                                        <p:strVal val="visible"/>
                                      </p:to>
                                    </p:set>
                                    <p:animEffect transition="in" filter="slide(fromBottom)">
                                      <p:cBhvr>
                                        <p:cTn id="7" dur="500"/>
                                        <p:tgtEl>
                                          <p:spTgt spid="1054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105482"/>
                                        </p:tgtEl>
                                        <p:attrNameLst>
                                          <p:attrName>style.visibility</p:attrName>
                                        </p:attrNameLst>
                                      </p:cBhvr>
                                      <p:to>
                                        <p:strVal val="visible"/>
                                      </p:to>
                                    </p:set>
                                    <p:animEffect transition="in" filter="fade">
                                      <p:cBhvr>
                                        <p:cTn id="12" dur="100"/>
                                        <p:tgtEl>
                                          <p:spTgt spid="105482"/>
                                        </p:tgtEl>
                                      </p:cBhvr>
                                    </p:animEffect>
                                    <p:anim calcmode="lin" valueType="num">
                                      <p:cBhvr>
                                        <p:cTn id="13" dur="400" fill="hold"/>
                                        <p:tgtEl>
                                          <p:spTgt spid="105482"/>
                                        </p:tgtEl>
                                        <p:attrNameLst>
                                          <p:attrName>ppt_x</p:attrName>
                                        </p:attrNameLst>
                                      </p:cBhvr>
                                      <p:tavLst>
                                        <p:tav tm="0">
                                          <p:val>
                                            <p:strVal val="#ppt_x"/>
                                          </p:val>
                                        </p:tav>
                                        <p:tav tm="100000">
                                          <p:val>
                                            <p:strVal val="#ppt_x"/>
                                          </p:val>
                                        </p:tav>
                                      </p:tavLst>
                                    </p:anim>
                                    <p:anim calcmode="lin" valueType="num">
                                      <p:cBhvr>
                                        <p:cTn id="14" dur="400" fill="hold"/>
                                        <p:tgtEl>
                                          <p:spTgt spid="105482"/>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054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054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105484"/>
                                        </p:tgtEl>
                                        <p:attrNameLst>
                                          <p:attrName>style.visibility</p:attrName>
                                        </p:attrNameLst>
                                      </p:cBhvr>
                                      <p:to>
                                        <p:strVal val="visible"/>
                                      </p:to>
                                    </p:set>
                                    <p:animEffect transition="in" filter="slide(fromBottom)">
                                      <p:cBhvr>
                                        <p:cTn id="21" dur="500"/>
                                        <p:tgtEl>
                                          <p:spTgt spid="105484"/>
                                        </p:tgtEl>
                                      </p:cBhvr>
                                    </p:animEffect>
                                  </p:childTnLst>
                                </p:cTn>
                              </p:par>
                              <p:par>
                                <p:cTn id="22" presetID="12" presetClass="entr" presetSubtype="4" fill="hold" nodeType="withEffect">
                                  <p:stCondLst>
                                    <p:cond delay="0"/>
                                  </p:stCondLst>
                                  <p:childTnLst>
                                    <p:set>
                                      <p:cBhvr>
                                        <p:cTn id="23" dur="1" fill="hold">
                                          <p:stCondLst>
                                            <p:cond delay="0"/>
                                          </p:stCondLst>
                                        </p:cTn>
                                        <p:tgtEl>
                                          <p:spTgt spid="105485"/>
                                        </p:tgtEl>
                                        <p:attrNameLst>
                                          <p:attrName>style.visibility</p:attrName>
                                        </p:attrNameLst>
                                      </p:cBhvr>
                                      <p:to>
                                        <p:strVal val="visible"/>
                                      </p:to>
                                    </p:set>
                                    <p:animEffect transition="in" filter="slide(fromBottom)">
                                      <p:cBhvr>
                                        <p:cTn id="24" dur="500"/>
                                        <p:tgtEl>
                                          <p:spTgt spid="1054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grpId="1" nodeType="clickEffect">
                                  <p:stCondLst>
                                    <p:cond delay="0"/>
                                  </p:stCondLst>
                                  <p:childTnLst>
                                    <p:animEffect transition="out" filter="dissolve">
                                      <p:cBhvr>
                                        <p:cTn id="28" dur="500"/>
                                        <p:tgtEl>
                                          <p:spTgt spid="105482"/>
                                        </p:tgtEl>
                                      </p:cBhvr>
                                    </p:animEffect>
                                    <p:set>
                                      <p:cBhvr>
                                        <p:cTn id="29" dur="1" fill="hold">
                                          <p:stCondLst>
                                            <p:cond delay="499"/>
                                          </p:stCondLst>
                                        </p:cTn>
                                        <p:tgtEl>
                                          <p:spTgt spid="105482"/>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105484"/>
                                        </p:tgtEl>
                                      </p:cBhvr>
                                    </p:animEffect>
                                    <p:set>
                                      <p:cBhvr>
                                        <p:cTn id="32" dur="1" fill="hold">
                                          <p:stCondLst>
                                            <p:cond delay="499"/>
                                          </p:stCondLst>
                                        </p:cTn>
                                        <p:tgtEl>
                                          <p:spTgt spid="105484"/>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105485"/>
                                        </p:tgtEl>
                                      </p:cBhvr>
                                    </p:animEffect>
                                    <p:set>
                                      <p:cBhvr>
                                        <p:cTn id="35" dur="1" fill="hold">
                                          <p:stCondLst>
                                            <p:cond delay="499"/>
                                          </p:stCondLst>
                                        </p:cTn>
                                        <p:tgtEl>
                                          <p:spTgt spid="105485"/>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105483"/>
                                        </p:tgtEl>
                                        <p:attrNameLst>
                                          <p:attrName>style.visibility</p:attrName>
                                        </p:attrNameLst>
                                      </p:cBhvr>
                                      <p:to>
                                        <p:strVal val="visible"/>
                                      </p:to>
                                    </p:set>
                                    <p:animEffect transition="in" filter="fade">
                                      <p:cBhvr>
                                        <p:cTn id="40" dur="800" decel="100000"/>
                                        <p:tgtEl>
                                          <p:spTgt spid="105483"/>
                                        </p:tgtEl>
                                      </p:cBhvr>
                                    </p:animEffect>
                                    <p:anim calcmode="lin" valueType="num">
                                      <p:cBhvr>
                                        <p:cTn id="41" dur="800" decel="100000" fill="hold"/>
                                        <p:tgtEl>
                                          <p:spTgt spid="105483"/>
                                        </p:tgtEl>
                                        <p:attrNameLst>
                                          <p:attrName>style.rotation</p:attrName>
                                        </p:attrNameLst>
                                      </p:cBhvr>
                                      <p:tavLst>
                                        <p:tav tm="0">
                                          <p:val>
                                            <p:fltVal val="-90"/>
                                          </p:val>
                                        </p:tav>
                                        <p:tav tm="100000">
                                          <p:val>
                                            <p:fltVal val="0"/>
                                          </p:val>
                                        </p:tav>
                                      </p:tavLst>
                                    </p:anim>
                                    <p:anim calcmode="lin" valueType="num">
                                      <p:cBhvr>
                                        <p:cTn id="42" dur="800" decel="100000" fill="hold"/>
                                        <p:tgtEl>
                                          <p:spTgt spid="105483"/>
                                        </p:tgtEl>
                                        <p:attrNameLst>
                                          <p:attrName>ppt_x</p:attrName>
                                        </p:attrNameLst>
                                      </p:cBhvr>
                                      <p:tavLst>
                                        <p:tav tm="0">
                                          <p:val>
                                            <p:strVal val="#ppt_x+0.4"/>
                                          </p:val>
                                        </p:tav>
                                        <p:tav tm="100000">
                                          <p:val>
                                            <p:strVal val="#ppt_x-0.05"/>
                                          </p:val>
                                        </p:tav>
                                      </p:tavLst>
                                    </p:anim>
                                    <p:anim calcmode="lin" valueType="num">
                                      <p:cBhvr>
                                        <p:cTn id="43" dur="800" decel="100000" fill="hold"/>
                                        <p:tgtEl>
                                          <p:spTgt spid="105483"/>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05483"/>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05483"/>
                                        </p:tgtEl>
                                        <p:attrNameLst>
                                          <p:attrName>ppt_y</p:attrName>
                                        </p:attrNameLst>
                                      </p:cBhvr>
                                      <p:tavLst>
                                        <p:tav tm="0">
                                          <p:val>
                                            <p:strVal val="#ppt_y+0.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xit" presetSubtype="0" fill="hold" grpId="1" nodeType="clickEffect">
                                  <p:stCondLst>
                                    <p:cond delay="0"/>
                                  </p:stCondLst>
                                  <p:childTnLst>
                                    <p:animEffect transition="out" filter="fade">
                                      <p:cBhvr>
                                        <p:cTn id="49" dur="2000"/>
                                        <p:tgtEl>
                                          <p:spTgt spid="105483"/>
                                        </p:tgtEl>
                                      </p:cBhvr>
                                    </p:animEffect>
                                    <p:set>
                                      <p:cBhvr>
                                        <p:cTn id="50" dur="1" fill="hold">
                                          <p:stCondLst>
                                            <p:cond delay="1999"/>
                                          </p:stCondLst>
                                        </p:cTn>
                                        <p:tgtEl>
                                          <p:spTgt spid="105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1" grpId="0" animBg="1"/>
      <p:bldP spid="105482" grpId="0" animBg="1"/>
      <p:bldP spid="105482" grpId="1" animBg="1"/>
      <p:bldP spid="105483" grpId="0" animBg="1"/>
      <p:bldP spid="10548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howpicture">
            <a:extLst>
              <a:ext uri="{FF2B5EF4-FFF2-40B4-BE49-F238E27FC236}">
                <a16:creationId xmlns:a16="http://schemas.microsoft.com/office/drawing/2014/main" id="{EADCC0AF-98F3-45B2-8AF8-4D930EE03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152400"/>
            <a:ext cx="63293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4">
            <a:extLst>
              <a:ext uri="{FF2B5EF4-FFF2-40B4-BE49-F238E27FC236}">
                <a16:creationId xmlns:a16="http://schemas.microsoft.com/office/drawing/2014/main" id="{05247340-F575-4185-B99E-6B266F86B5A8}"/>
              </a:ext>
            </a:extLst>
          </p:cNvPr>
          <p:cNvSpPr txBox="1">
            <a:spLocks noChangeArrowheads="1"/>
          </p:cNvSpPr>
          <p:nvPr/>
        </p:nvSpPr>
        <p:spPr bwMode="auto">
          <a:xfrm>
            <a:off x="1371600" y="0"/>
            <a:ext cx="6400800" cy="650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50000"/>
              </a:spcBef>
              <a:buFontTx/>
              <a:buNone/>
            </a:pPr>
            <a:endParaRPr lang="en-US" altLang="en-US" sz="2800" b="1">
              <a:solidFill>
                <a:schemeClr val="tx1"/>
              </a:solidFill>
              <a:latin typeface="Century Gothic" panose="020B0502020202020204" pitchFamily="34" charset="0"/>
            </a:endParaRPr>
          </a:p>
          <a:p>
            <a:pPr algn="ctr" eaLnBrk="1" hangingPunct="1">
              <a:spcBef>
                <a:spcPct val="50000"/>
              </a:spcBef>
              <a:buFontTx/>
              <a:buNone/>
            </a:pPr>
            <a:r>
              <a:rPr lang="en-US" altLang="en-US" sz="2800" b="1">
                <a:solidFill>
                  <a:schemeClr val="tx1"/>
                </a:solidFill>
                <a:latin typeface="Century Gothic" panose="020B0502020202020204" pitchFamily="34" charset="0"/>
              </a:rPr>
              <a:t>When a TRIGGER makes your FEELINGS a “5”:</a:t>
            </a:r>
          </a:p>
          <a:p>
            <a:pPr algn="ctr" eaLnBrk="1" hangingPunct="1">
              <a:spcBef>
                <a:spcPct val="50000"/>
              </a:spcBef>
              <a:buFontTx/>
              <a:buNone/>
            </a:pPr>
            <a:r>
              <a:rPr lang="en-US" altLang="en-US" sz="2800" b="1">
                <a:solidFill>
                  <a:schemeClr val="tx1"/>
                </a:solidFill>
                <a:latin typeface="Century Gothic" panose="020B0502020202020204" pitchFamily="34" charset="0"/>
              </a:rPr>
              <a:t>These ACTIONS can help you change your THOUGHTS.</a:t>
            </a:r>
          </a:p>
          <a:p>
            <a:pPr algn="ctr" eaLnBrk="1" hangingPunct="1">
              <a:spcBef>
                <a:spcPct val="50000"/>
              </a:spcBef>
              <a:buFontTx/>
              <a:buNone/>
            </a:pPr>
            <a:endParaRPr lang="en-US" altLang="en-US" sz="2800" b="1">
              <a:solidFill>
                <a:schemeClr val="tx1"/>
              </a:solidFill>
              <a:latin typeface="Century Gothic" panose="020B0502020202020204" pitchFamily="34" charset="0"/>
            </a:endParaRPr>
          </a:p>
          <a:p>
            <a:pPr algn="ctr" eaLnBrk="1" hangingPunct="1">
              <a:spcBef>
                <a:spcPct val="50000"/>
              </a:spcBef>
              <a:buFontTx/>
              <a:buNone/>
            </a:pPr>
            <a:endParaRPr lang="en-US" altLang="en-US" sz="2800" b="1">
              <a:solidFill>
                <a:schemeClr val="tx1"/>
              </a:solidFill>
              <a:latin typeface="Century Gothic" panose="020B0502020202020204" pitchFamily="34" charset="0"/>
            </a:endParaRPr>
          </a:p>
          <a:p>
            <a:pPr algn="ctr" eaLnBrk="1" hangingPunct="1">
              <a:spcBef>
                <a:spcPct val="50000"/>
              </a:spcBef>
              <a:buFontTx/>
              <a:buNone/>
            </a:pPr>
            <a:endParaRPr lang="en-US" altLang="en-US" sz="2800" b="1">
              <a:solidFill>
                <a:schemeClr val="tx1"/>
              </a:solidFill>
              <a:latin typeface="Century Gothic" panose="020B0502020202020204" pitchFamily="34" charset="0"/>
            </a:endParaRPr>
          </a:p>
          <a:p>
            <a:pPr algn="ctr" eaLnBrk="1" hangingPunct="1">
              <a:spcBef>
                <a:spcPct val="50000"/>
              </a:spcBef>
              <a:buFontTx/>
              <a:buNone/>
            </a:pPr>
            <a:r>
              <a:rPr lang="en-US" altLang="en-US" sz="2800" b="1">
                <a:solidFill>
                  <a:schemeClr val="tx1"/>
                </a:solidFill>
                <a:latin typeface="Century Gothic" panose="020B0502020202020204" pitchFamily="34" charset="0"/>
              </a:rPr>
              <a:t>Take deep breaths</a:t>
            </a:r>
          </a:p>
          <a:p>
            <a:pPr algn="ctr" eaLnBrk="1" hangingPunct="1">
              <a:spcBef>
                <a:spcPct val="50000"/>
              </a:spcBef>
              <a:buFontTx/>
              <a:buNone/>
            </a:pPr>
            <a:r>
              <a:rPr lang="en-US" altLang="en-US" sz="2800" b="1">
                <a:solidFill>
                  <a:schemeClr val="tx1"/>
                </a:solidFill>
                <a:latin typeface="Century Gothic" panose="020B0502020202020204" pitchFamily="34" charset="0"/>
              </a:rPr>
              <a:t>Count to 10</a:t>
            </a:r>
          </a:p>
          <a:p>
            <a:pPr algn="ctr" eaLnBrk="1" hangingPunct="1">
              <a:spcBef>
                <a:spcPct val="50000"/>
              </a:spcBef>
              <a:buFontTx/>
              <a:buNone/>
            </a:pPr>
            <a:r>
              <a:rPr lang="en-US" altLang="en-US" sz="2800" b="1">
                <a:solidFill>
                  <a:schemeClr val="tx1"/>
                </a:solidFill>
                <a:latin typeface="Century Gothic" panose="020B0502020202020204" pitchFamily="34" charset="0"/>
              </a:rPr>
              <a:t>See calm pictures</a:t>
            </a:r>
            <a:endParaRPr lang="en-US" altLang="en-US" sz="2800" i="1">
              <a:solidFill>
                <a:schemeClr val="tx1"/>
              </a:solidFill>
              <a:latin typeface="Century Gothic" panose="020B0502020202020204" pitchFamily="34" charset="0"/>
            </a:endParaRPr>
          </a:p>
        </p:txBody>
      </p:sp>
      <p:sp>
        <p:nvSpPr>
          <p:cNvPr id="57348" name="Text Box 6">
            <a:extLst>
              <a:ext uri="{FF2B5EF4-FFF2-40B4-BE49-F238E27FC236}">
                <a16:creationId xmlns:a16="http://schemas.microsoft.com/office/drawing/2014/main" id="{81837C5E-26A8-49B6-829B-A7297B025A2E}"/>
              </a:ext>
            </a:extLst>
          </p:cNvPr>
          <p:cNvSpPr txBox="1">
            <a:spLocks noChangeArrowheads="1"/>
          </p:cNvSpPr>
          <p:nvPr/>
        </p:nvSpPr>
        <p:spPr bwMode="auto">
          <a:xfrm>
            <a:off x="152400" y="4343400"/>
            <a:ext cx="19050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a:t>
            </a:r>
            <a:r>
              <a:rPr lang="en-US" altLang="en-US" sz="1400">
                <a:solidFill>
                  <a:schemeClr val="tx1"/>
                </a:solidFill>
              </a:rPr>
              <a:t>Social Power” Point</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276013406_40e8e6d722">
            <a:extLst>
              <a:ext uri="{FF2B5EF4-FFF2-40B4-BE49-F238E27FC236}">
                <a16:creationId xmlns:a16="http://schemas.microsoft.com/office/drawing/2014/main" id="{C69657E2-1BE2-457B-B6B4-428BBAF42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150"/>
            <a:ext cx="914400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AutoShape 6">
            <a:extLst>
              <a:ext uri="{FF2B5EF4-FFF2-40B4-BE49-F238E27FC236}">
                <a16:creationId xmlns:a16="http://schemas.microsoft.com/office/drawing/2014/main" id="{5D86096A-4AB2-4F45-BE4F-B70BE55499CA}"/>
              </a:ext>
            </a:extLst>
          </p:cNvPr>
          <p:cNvSpPr>
            <a:spLocks noChangeArrowheads="1"/>
          </p:cNvSpPr>
          <p:nvPr/>
        </p:nvSpPr>
        <p:spPr bwMode="auto">
          <a:xfrm>
            <a:off x="5105400" y="457200"/>
            <a:ext cx="3505200" cy="2286000"/>
          </a:xfrm>
          <a:prstGeom prst="cloudCallout">
            <a:avLst>
              <a:gd name="adj1" fmla="val -44023"/>
              <a:gd name="adj2" fmla="val 7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algn="ctr" eaLnBrk="1" hangingPunct="1">
              <a:spcBef>
                <a:spcPct val="0"/>
              </a:spcBef>
              <a:buFontTx/>
              <a:buNone/>
            </a:pPr>
            <a:r>
              <a:rPr lang="en-US" altLang="en-US" b="1">
                <a:solidFill>
                  <a:schemeClr val="tx1"/>
                </a:solidFill>
                <a:latin typeface="Tempus Sans ITC" panose="04020404030D07020202" pitchFamily="82" charset="0"/>
              </a:rPr>
              <a:t>THOUGHT:</a:t>
            </a:r>
          </a:p>
          <a:p>
            <a:pPr algn="ctr" eaLnBrk="1" hangingPunct="1">
              <a:spcBef>
                <a:spcPct val="0"/>
              </a:spcBef>
              <a:buFontTx/>
              <a:buNone/>
            </a:pPr>
            <a:r>
              <a:rPr lang="en-US" altLang="en-US" sz="2400" b="1">
                <a:solidFill>
                  <a:schemeClr val="tx1"/>
                </a:solidFill>
                <a:latin typeface="Tempus Sans ITC" panose="04020404030D07020202" pitchFamily="82" charset="0"/>
              </a:rPr>
              <a:t>“It is a beautiful day!”</a:t>
            </a:r>
          </a:p>
        </p:txBody>
      </p:sp>
      <p:sp>
        <p:nvSpPr>
          <p:cNvPr id="90120" name="Text Box 8">
            <a:extLst>
              <a:ext uri="{FF2B5EF4-FFF2-40B4-BE49-F238E27FC236}">
                <a16:creationId xmlns:a16="http://schemas.microsoft.com/office/drawing/2014/main" id="{9A4A45D6-F74E-4D7C-8C85-020452589AAF}"/>
              </a:ext>
            </a:extLst>
          </p:cNvPr>
          <p:cNvSpPr txBox="1">
            <a:spLocks noChangeArrowheads="1"/>
          </p:cNvSpPr>
          <p:nvPr/>
        </p:nvSpPr>
        <p:spPr bwMode="auto">
          <a:xfrm>
            <a:off x="304800" y="1524000"/>
            <a:ext cx="32004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3600" b="1">
                <a:solidFill>
                  <a:schemeClr val="tx1"/>
                </a:solidFill>
                <a:latin typeface="Curlz MT" panose="04040404050702020202" pitchFamily="82" charset="0"/>
              </a:rPr>
              <a:t>FEELING:</a:t>
            </a:r>
            <a:r>
              <a:rPr lang="en-US" altLang="en-US" sz="2400">
                <a:solidFill>
                  <a:schemeClr val="tx1"/>
                </a:solidFill>
                <a:latin typeface="Curlz MT" panose="04040404050702020202" pitchFamily="82" charset="0"/>
              </a:rPr>
              <a:t>  </a:t>
            </a:r>
            <a:r>
              <a:rPr lang="en-US" altLang="en-US" sz="3600" b="1">
                <a:solidFill>
                  <a:schemeClr val="tx1"/>
                </a:solidFill>
                <a:latin typeface="Curlz MT" panose="04040404050702020202" pitchFamily="82" charset="0"/>
              </a:rPr>
              <a:t>happy</a:t>
            </a:r>
            <a:r>
              <a:rPr lang="en-US" altLang="en-US" sz="2400" b="1">
                <a:solidFill>
                  <a:schemeClr val="tx1"/>
                </a:solidFill>
                <a:latin typeface="Curlz MT" panose="04040404050702020202" pitchFamily="82" charset="0"/>
              </a:rPr>
              <a:t> </a:t>
            </a:r>
            <a:endParaRPr lang="en-US" altLang="en-US" sz="2400">
              <a:solidFill>
                <a:schemeClr val="tx1"/>
              </a:solidFill>
              <a:latin typeface="Curlz MT" panose="04040404050702020202" pitchFamily="82" charset="0"/>
            </a:endParaRPr>
          </a:p>
        </p:txBody>
      </p:sp>
      <p:sp>
        <p:nvSpPr>
          <p:cNvPr id="90121" name="Text Box 9">
            <a:extLst>
              <a:ext uri="{FF2B5EF4-FFF2-40B4-BE49-F238E27FC236}">
                <a16:creationId xmlns:a16="http://schemas.microsoft.com/office/drawing/2014/main" id="{7B6ED311-62CC-45A1-B1F8-C08EDA817C8C}"/>
              </a:ext>
            </a:extLst>
          </p:cNvPr>
          <p:cNvSpPr txBox="1">
            <a:spLocks noChangeArrowheads="1"/>
          </p:cNvSpPr>
          <p:nvPr/>
        </p:nvSpPr>
        <p:spPr bwMode="auto">
          <a:xfrm>
            <a:off x="533400" y="54864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3600" b="1">
                <a:solidFill>
                  <a:schemeClr val="tx1"/>
                </a:solidFill>
                <a:latin typeface="Pristina" panose="03060402040406080204" pitchFamily="66" charset="0"/>
              </a:rPr>
              <a:t>ACTION:  </a:t>
            </a:r>
            <a:r>
              <a:rPr lang="en-US" altLang="en-US" sz="3600">
                <a:solidFill>
                  <a:schemeClr val="tx1"/>
                </a:solidFill>
                <a:latin typeface="Pristina" panose="03060402040406080204" pitchFamily="66" charset="0"/>
              </a:rPr>
              <a:t>take a walk on the beach</a:t>
            </a:r>
            <a:endParaRPr lang="en-US" altLang="en-US" sz="3600" b="1">
              <a:solidFill>
                <a:schemeClr val="tx1"/>
              </a:solidFill>
              <a:latin typeface="Pristina" panose="03060402040406080204" pitchFamily="66" charset="0"/>
            </a:endParaRPr>
          </a:p>
        </p:txBody>
      </p:sp>
      <p:sp>
        <p:nvSpPr>
          <p:cNvPr id="8198" name="Text Box 10">
            <a:extLst>
              <a:ext uri="{FF2B5EF4-FFF2-40B4-BE49-F238E27FC236}">
                <a16:creationId xmlns:a16="http://schemas.microsoft.com/office/drawing/2014/main" id="{8020B360-DFF9-40C9-AE3F-621038630BF2}"/>
              </a:ext>
            </a:extLst>
          </p:cNvPr>
          <p:cNvSpPr txBox="1">
            <a:spLocks noChangeArrowheads="1"/>
          </p:cNvSpPr>
          <p:nvPr/>
        </p:nvSpPr>
        <p:spPr bwMode="auto">
          <a:xfrm>
            <a:off x="5638800" y="60960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http://www.flickr.com/photos/neloqua/276013406/</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fade">
                                      <p:cBhvr>
                                        <p:cTn id="7" dur="800" decel="100000"/>
                                        <p:tgtEl>
                                          <p:spTgt spid="90118"/>
                                        </p:tgtEl>
                                      </p:cBhvr>
                                    </p:animEffect>
                                    <p:anim calcmode="lin" valueType="num">
                                      <p:cBhvr>
                                        <p:cTn id="8" dur="800" decel="100000" fill="hold"/>
                                        <p:tgtEl>
                                          <p:spTgt spid="90118"/>
                                        </p:tgtEl>
                                        <p:attrNameLst>
                                          <p:attrName>style.rotation</p:attrName>
                                        </p:attrNameLst>
                                      </p:cBhvr>
                                      <p:tavLst>
                                        <p:tav tm="0">
                                          <p:val>
                                            <p:fltVal val="-90"/>
                                          </p:val>
                                        </p:tav>
                                        <p:tav tm="100000">
                                          <p:val>
                                            <p:fltVal val="0"/>
                                          </p:val>
                                        </p:tav>
                                      </p:tavLst>
                                    </p:anim>
                                    <p:anim calcmode="lin" valueType="num">
                                      <p:cBhvr>
                                        <p:cTn id="9" dur="800" decel="100000" fill="hold"/>
                                        <p:tgtEl>
                                          <p:spTgt spid="90118"/>
                                        </p:tgtEl>
                                        <p:attrNameLst>
                                          <p:attrName>ppt_x</p:attrName>
                                        </p:attrNameLst>
                                      </p:cBhvr>
                                      <p:tavLst>
                                        <p:tav tm="0">
                                          <p:val>
                                            <p:strVal val="#ppt_x+0.4"/>
                                          </p:val>
                                        </p:tav>
                                        <p:tav tm="100000">
                                          <p:val>
                                            <p:strVal val="#ppt_x-0.05"/>
                                          </p:val>
                                        </p:tav>
                                      </p:tavLst>
                                    </p:anim>
                                    <p:anim calcmode="lin" valueType="num">
                                      <p:cBhvr>
                                        <p:cTn id="10" dur="800" decel="100000" fill="hold"/>
                                        <p:tgtEl>
                                          <p:spTgt spid="901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01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011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90120"/>
                                        </p:tgtEl>
                                        <p:attrNameLst>
                                          <p:attrName>style.visibility</p:attrName>
                                        </p:attrNameLst>
                                      </p:cBhvr>
                                      <p:to>
                                        <p:strVal val="visible"/>
                                      </p:to>
                                    </p:set>
                                    <p:animEffect transition="in" filter="barn(inHorizontal)">
                                      <p:cBhvr>
                                        <p:cTn id="17" dur="500"/>
                                        <p:tgtEl>
                                          <p:spTgt spid="901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nodeType="clickEffect">
                                  <p:stCondLst>
                                    <p:cond delay="0"/>
                                  </p:stCondLst>
                                  <p:childTnLst>
                                    <p:set>
                                      <p:cBhvr>
                                        <p:cTn id="21" dur="1" fill="hold">
                                          <p:stCondLst>
                                            <p:cond delay="0"/>
                                          </p:stCondLst>
                                        </p:cTn>
                                        <p:tgtEl>
                                          <p:spTgt spid="90121">
                                            <p:txEl>
                                              <p:pRg st="0" end="0"/>
                                            </p:txEl>
                                          </p:spTgt>
                                        </p:tgtEl>
                                        <p:attrNameLst>
                                          <p:attrName>style.visibility</p:attrName>
                                        </p:attrNameLst>
                                      </p:cBhvr>
                                      <p:to>
                                        <p:strVal val="visible"/>
                                      </p:to>
                                    </p:set>
                                    <p:anim calcmode="lin" valueType="num">
                                      <p:cBhvr>
                                        <p:cTn id="22" dur="500" fill="hold"/>
                                        <p:tgtEl>
                                          <p:spTgt spid="90121">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9012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SGP_SEATTLE30">
            <a:extLst>
              <a:ext uri="{FF2B5EF4-FFF2-40B4-BE49-F238E27FC236}">
                <a16:creationId xmlns:a16="http://schemas.microsoft.com/office/drawing/2014/main" id="{97972281-05B4-47A0-87DF-F36BBFE6E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08305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3" name="Picture 4" descr="Happy_Feet-783810">
            <a:extLst>
              <a:ext uri="{FF2B5EF4-FFF2-40B4-BE49-F238E27FC236}">
                <a16:creationId xmlns:a16="http://schemas.microsoft.com/office/drawing/2014/main" id="{C1B19FF1-3BC0-4946-9C9B-4826DD27C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888" t="44827" r="19878"/>
          <a:stretch>
            <a:fillRect/>
          </a:stretch>
        </p:blipFill>
        <p:spPr bwMode="auto">
          <a:xfrm>
            <a:off x="4724400" y="533400"/>
            <a:ext cx="4114800" cy="6096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5">
            <a:extLst>
              <a:ext uri="{FF2B5EF4-FFF2-40B4-BE49-F238E27FC236}">
                <a16:creationId xmlns:a16="http://schemas.microsoft.com/office/drawing/2014/main" id="{B7BA32BF-A9D1-4FA4-9B45-B47B94E4AAFC}"/>
              </a:ext>
            </a:extLst>
          </p:cNvPr>
          <p:cNvSpPr txBox="1">
            <a:spLocks noChangeArrowheads="1"/>
          </p:cNvSpPr>
          <p:nvPr/>
        </p:nvSpPr>
        <p:spPr bwMode="auto">
          <a:xfrm>
            <a:off x="457200" y="5867400"/>
            <a:ext cx="3886200" cy="4953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200">
                <a:solidFill>
                  <a:schemeClr val="tx1"/>
                </a:solidFill>
              </a:rPr>
              <a:t>http://www.cyclingnews.com/cross.php?id=/photos/2006/nov06/radcup06/USGP_SEATTLE30</a:t>
            </a:r>
          </a:p>
        </p:txBody>
      </p:sp>
      <p:sp>
        <p:nvSpPr>
          <p:cNvPr id="10245" name="Text Box 6">
            <a:extLst>
              <a:ext uri="{FF2B5EF4-FFF2-40B4-BE49-F238E27FC236}">
                <a16:creationId xmlns:a16="http://schemas.microsoft.com/office/drawing/2014/main" id="{DF88726F-EFEA-44DB-8AAC-B680F5BF66D6}"/>
              </a:ext>
            </a:extLst>
          </p:cNvPr>
          <p:cNvSpPr txBox="1">
            <a:spLocks noChangeArrowheads="1"/>
          </p:cNvSpPr>
          <p:nvPr/>
        </p:nvSpPr>
        <p:spPr bwMode="auto">
          <a:xfrm>
            <a:off x="5181600" y="5943600"/>
            <a:ext cx="3276600" cy="423863"/>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http://www.movies.about.com </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ad_Eiko">
            <a:extLst>
              <a:ext uri="{FF2B5EF4-FFF2-40B4-BE49-F238E27FC236}">
                <a16:creationId xmlns:a16="http://schemas.microsoft.com/office/drawing/2014/main" id="{8E964CA9-1474-4891-9842-9E6BF19F3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16" t="8450" r="23567" b="15492"/>
          <a:stretch>
            <a:fillRect/>
          </a:stretch>
        </p:blipFill>
        <p:spPr bwMode="auto">
          <a:xfrm>
            <a:off x="304800" y="304800"/>
            <a:ext cx="3657600" cy="6172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2">
            <a:extLst>
              <a:ext uri="{FF2B5EF4-FFF2-40B4-BE49-F238E27FC236}">
                <a16:creationId xmlns:a16="http://schemas.microsoft.com/office/drawing/2014/main" id="{30D2A31A-C36B-43F5-8B23-7BAA85D72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04800"/>
            <a:ext cx="4114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upset girl at desk">
            <a:extLst>
              <a:ext uri="{FF2B5EF4-FFF2-40B4-BE49-F238E27FC236}">
                <a16:creationId xmlns:a16="http://schemas.microsoft.com/office/drawing/2014/main" id="{5343592C-E7B8-41D9-B05F-04DDC10DA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9333"/>
          <a:stretch>
            <a:fillRect/>
          </a:stretch>
        </p:blipFill>
        <p:spPr bwMode="auto">
          <a:xfrm>
            <a:off x="228600" y="1371600"/>
            <a:ext cx="3905250" cy="4343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11" descr="stress black male">
            <a:extLst>
              <a:ext uri="{FF2B5EF4-FFF2-40B4-BE49-F238E27FC236}">
                <a16:creationId xmlns:a16="http://schemas.microsoft.com/office/drawing/2014/main" id="{23FD0575-D20B-4643-BB60-2DEB1C513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410" r="8301" b="7950"/>
          <a:stretch>
            <a:fillRect/>
          </a:stretch>
        </p:blipFill>
        <p:spPr bwMode="auto">
          <a:xfrm>
            <a:off x="4495800" y="1219200"/>
            <a:ext cx="4418013" cy="4495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cared">
            <a:extLst>
              <a:ext uri="{FF2B5EF4-FFF2-40B4-BE49-F238E27FC236}">
                <a16:creationId xmlns:a16="http://schemas.microsoft.com/office/drawing/2014/main" id="{AAD3BA70-D446-4DF9-9F47-39E5D20AF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116388" cy="6324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 Box 4">
            <a:extLst>
              <a:ext uri="{FF2B5EF4-FFF2-40B4-BE49-F238E27FC236}">
                <a16:creationId xmlns:a16="http://schemas.microsoft.com/office/drawing/2014/main" id="{975C2D2B-C184-49A8-BD4D-7B3C9B7F58F2}"/>
              </a:ext>
            </a:extLst>
          </p:cNvPr>
          <p:cNvSpPr txBox="1">
            <a:spLocks noChangeArrowheads="1"/>
          </p:cNvSpPr>
          <p:nvPr/>
        </p:nvSpPr>
        <p:spPr bwMode="auto">
          <a:xfrm>
            <a:off x="1143000" y="5486400"/>
            <a:ext cx="243840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endParaRPr lang="en-US" altLang="en-US" sz="1800">
              <a:solidFill>
                <a:schemeClr val="tx1"/>
              </a:solidFill>
            </a:endParaRPr>
          </a:p>
        </p:txBody>
      </p:sp>
      <p:sp>
        <p:nvSpPr>
          <p:cNvPr id="16388" name="Text Box 7">
            <a:extLst>
              <a:ext uri="{FF2B5EF4-FFF2-40B4-BE49-F238E27FC236}">
                <a16:creationId xmlns:a16="http://schemas.microsoft.com/office/drawing/2014/main" id="{D1DC3021-A969-4788-9A29-1958FAEBF932}"/>
              </a:ext>
            </a:extLst>
          </p:cNvPr>
          <p:cNvSpPr txBox="1">
            <a:spLocks noChangeArrowheads="1"/>
          </p:cNvSpPr>
          <p:nvPr/>
        </p:nvSpPr>
        <p:spPr bwMode="auto">
          <a:xfrm>
            <a:off x="914400" y="5486400"/>
            <a:ext cx="2895600"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accent1"/>
                </a:solidFill>
                <a:latin typeface="Arial" panose="020B0604020202020204" pitchFamily="34" charset="0"/>
              </a:defRPr>
            </a:lvl1pPr>
            <a:lvl2pPr marL="742950" indent="-285750">
              <a:spcBef>
                <a:spcPct val="20000"/>
              </a:spcBef>
              <a:buChar char="–"/>
              <a:defRPr sz="2800">
                <a:solidFill>
                  <a:schemeClr val="accent1"/>
                </a:solidFill>
                <a:latin typeface="Arial" panose="020B0604020202020204" pitchFamily="34" charset="0"/>
              </a:defRPr>
            </a:lvl2pPr>
            <a:lvl3pPr marL="1143000" indent="-228600">
              <a:spcBef>
                <a:spcPct val="20000"/>
              </a:spcBef>
              <a:buChar char="•"/>
              <a:defRPr sz="2400">
                <a:solidFill>
                  <a:schemeClr val="accent1"/>
                </a:solidFill>
                <a:latin typeface="Arial" panose="020B0604020202020204" pitchFamily="34" charset="0"/>
              </a:defRPr>
            </a:lvl3pPr>
            <a:lvl4pPr marL="1600200" indent="-228600">
              <a:spcBef>
                <a:spcPct val="20000"/>
              </a:spcBef>
              <a:buChar char="–"/>
              <a:defRPr sz="2000">
                <a:solidFill>
                  <a:schemeClr val="accent1"/>
                </a:solidFill>
                <a:latin typeface="Arial" panose="020B0604020202020204" pitchFamily="34" charset="0"/>
              </a:defRPr>
            </a:lvl4pPr>
            <a:lvl5pPr marL="2057400" indent="-228600">
              <a:spcBef>
                <a:spcPct val="20000"/>
              </a:spcBef>
              <a:buChar char="»"/>
              <a:defRPr sz="2000">
                <a:solidFill>
                  <a:schemeClr val="accent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1"/>
                </a:solidFill>
                <a:latin typeface="Arial" panose="020B0604020202020204" pitchFamily="34" charset="0"/>
              </a:defRPr>
            </a:lvl9pPr>
          </a:lstStyle>
          <a:p>
            <a:pPr eaLnBrk="1" hangingPunct="1">
              <a:spcBef>
                <a:spcPct val="50000"/>
              </a:spcBef>
              <a:buFontTx/>
              <a:buNone/>
            </a:pPr>
            <a:r>
              <a:rPr lang="en-US" altLang="en-US" sz="1800">
                <a:solidFill>
                  <a:schemeClr val="tx1"/>
                </a:solidFill>
              </a:rPr>
              <a:t>www.veryfunnypics.com</a:t>
            </a:r>
          </a:p>
        </p:txBody>
      </p:sp>
      <p:pic>
        <p:nvPicPr>
          <p:cNvPr id="16389" name="Picture 5">
            <a:extLst>
              <a:ext uri="{FF2B5EF4-FFF2-40B4-BE49-F238E27FC236}">
                <a16:creationId xmlns:a16="http://schemas.microsoft.com/office/drawing/2014/main" id="{38F1C0AE-BE6A-4466-B250-3E599FF88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61938"/>
            <a:ext cx="3824288"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bleachfront">
            <a:extLst>
              <a:ext uri="{FF2B5EF4-FFF2-40B4-BE49-F238E27FC236}">
                <a16:creationId xmlns:a16="http://schemas.microsoft.com/office/drawing/2014/main" id="{D00FD9DA-373A-4159-876F-827593294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629" t="44794" r="32744"/>
          <a:stretch>
            <a:fillRect/>
          </a:stretch>
        </p:blipFill>
        <p:spPr bwMode="auto">
          <a:xfrm>
            <a:off x="5181600" y="1905000"/>
            <a:ext cx="3760788" cy="4635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5" name="Picture 2">
            <a:extLst>
              <a:ext uri="{FF2B5EF4-FFF2-40B4-BE49-F238E27FC236}">
                <a16:creationId xmlns:a16="http://schemas.microsoft.com/office/drawing/2014/main" id="{1456779C-4173-4926-9F00-8724B1D03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50800"/>
            <a:ext cx="5562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2CDFBB9-238B-4DAC-A3E0-5DB627C1A076}"/>
              </a:ext>
            </a:extLst>
          </p:cNvPr>
          <p:cNvSpPr>
            <a:spLocks noGrp="1" noChangeArrowheads="1"/>
          </p:cNvSpPr>
          <p:nvPr>
            <p:ph type="title"/>
          </p:nvPr>
        </p:nvSpPr>
        <p:spPr/>
        <p:txBody>
          <a:bodyPr/>
          <a:lstStyle/>
          <a:p>
            <a:pPr eaLnBrk="1" hangingPunct="1"/>
            <a:r>
              <a:rPr lang="en-US" altLang="en-US"/>
              <a:t>Trigger</a:t>
            </a:r>
          </a:p>
        </p:txBody>
      </p:sp>
      <p:sp>
        <p:nvSpPr>
          <p:cNvPr id="46083" name="Rectangle 3">
            <a:extLst>
              <a:ext uri="{FF2B5EF4-FFF2-40B4-BE49-F238E27FC236}">
                <a16:creationId xmlns:a16="http://schemas.microsoft.com/office/drawing/2014/main" id="{3CDE8111-6EB8-428E-8382-3DBDFBB4A96B}"/>
              </a:ext>
            </a:extLst>
          </p:cNvPr>
          <p:cNvSpPr>
            <a:spLocks noGrp="1" noChangeArrowheads="1"/>
          </p:cNvSpPr>
          <p:nvPr>
            <p:ph type="body" idx="1"/>
          </p:nvPr>
        </p:nvSpPr>
        <p:spPr/>
        <p:txBody>
          <a:bodyPr/>
          <a:lstStyle/>
          <a:p>
            <a:pPr eaLnBrk="1" hangingPunct="1">
              <a:lnSpc>
                <a:spcPct val="80000"/>
              </a:lnSpc>
            </a:pPr>
            <a:r>
              <a:rPr lang="en-US" altLang="en-US" sz="2800"/>
              <a:t>Something that happens that makes us feel a certain way.</a:t>
            </a:r>
          </a:p>
          <a:p>
            <a:pPr eaLnBrk="1" hangingPunct="1">
              <a:lnSpc>
                <a:spcPct val="80000"/>
              </a:lnSpc>
            </a:pPr>
            <a:r>
              <a:rPr lang="en-US" altLang="en-US" sz="2800"/>
              <a:t>Brainstorm triggers that might cause you to feel:</a:t>
            </a:r>
          </a:p>
          <a:p>
            <a:pPr lvl="1" eaLnBrk="1" hangingPunct="1">
              <a:lnSpc>
                <a:spcPct val="80000"/>
              </a:lnSpc>
            </a:pPr>
            <a:r>
              <a:rPr lang="en-US" altLang="en-US" sz="2400"/>
              <a:t>Angry</a:t>
            </a:r>
          </a:p>
          <a:p>
            <a:pPr lvl="1" eaLnBrk="1" hangingPunct="1">
              <a:lnSpc>
                <a:spcPct val="80000"/>
              </a:lnSpc>
            </a:pPr>
            <a:r>
              <a:rPr lang="en-US" altLang="en-US" sz="2400"/>
              <a:t>Sad</a:t>
            </a:r>
          </a:p>
          <a:p>
            <a:pPr lvl="1" eaLnBrk="1" hangingPunct="1">
              <a:lnSpc>
                <a:spcPct val="80000"/>
              </a:lnSpc>
            </a:pPr>
            <a:r>
              <a:rPr lang="en-US" altLang="en-US" sz="2400"/>
              <a:t>Happy</a:t>
            </a:r>
          </a:p>
          <a:p>
            <a:pPr eaLnBrk="1" hangingPunct="1">
              <a:lnSpc>
                <a:spcPct val="80000"/>
              </a:lnSpc>
            </a:pPr>
            <a:r>
              <a:rPr lang="en-US" altLang="en-US" sz="2800"/>
              <a:t>Other examples:</a:t>
            </a:r>
          </a:p>
          <a:p>
            <a:pPr lvl="1" eaLnBrk="1" hangingPunct="1">
              <a:lnSpc>
                <a:spcPct val="80000"/>
              </a:lnSpc>
            </a:pPr>
            <a:r>
              <a:rPr lang="en-US" altLang="en-US" sz="2400"/>
              <a:t>I have to wait in a long line – I feel frustrated.</a:t>
            </a:r>
          </a:p>
          <a:p>
            <a:pPr lvl="1" eaLnBrk="1" hangingPunct="1">
              <a:lnSpc>
                <a:spcPct val="80000"/>
              </a:lnSpc>
            </a:pPr>
            <a:r>
              <a:rPr lang="en-US" altLang="en-US" sz="2400"/>
              <a:t>A family member dies – I feel ___________.</a:t>
            </a:r>
          </a:p>
          <a:p>
            <a:pPr lvl="1" eaLnBrk="1" hangingPunct="1">
              <a:lnSpc>
                <a:spcPct val="80000"/>
              </a:lnSpc>
            </a:pPr>
            <a:r>
              <a:rPr lang="en-US" altLang="en-US" sz="2400"/>
              <a:t>I win a contest – I feel ___________.</a:t>
            </a:r>
          </a:p>
          <a:p>
            <a:pPr lvl="1" eaLnBrk="1" hangingPunct="1">
              <a:lnSpc>
                <a:spcPct val="80000"/>
              </a:lnSpc>
            </a:pPr>
            <a:r>
              <a:rPr lang="en-US" altLang="en-US" sz="2400"/>
              <a:t>A friend wins a contest – I feel ___________.</a:t>
            </a:r>
          </a:p>
          <a:p>
            <a:pPr lvl="1" eaLnBrk="1" hangingPunct="1">
              <a:lnSpc>
                <a:spcPct val="80000"/>
              </a:lnSpc>
              <a:buFontTx/>
              <a:buNone/>
            </a:pPr>
            <a:endParaRPr lang="en-US" altLang="en-US"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slide(fromBottom)">
                                      <p:cBhvr>
                                        <p:cTn id="7" dur="500"/>
                                        <p:tgtEl>
                                          <p:spTgt spid="4608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6083">
                                            <p:txEl>
                                              <p:pRg st="2" end="2"/>
                                            </p:txEl>
                                          </p:spTgt>
                                        </p:tgtEl>
                                        <p:attrNameLst>
                                          <p:attrName>style.visibility</p:attrName>
                                        </p:attrNameLst>
                                      </p:cBhvr>
                                      <p:to>
                                        <p:strVal val="visible"/>
                                      </p:to>
                                    </p:set>
                                    <p:animEffect transition="in" filter="slide(fromBottom)">
                                      <p:cBhvr>
                                        <p:cTn id="10" dur="500"/>
                                        <p:tgtEl>
                                          <p:spTgt spid="4608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animEffect transition="in" filter="slide(fromBottom)">
                                      <p:cBhvr>
                                        <p:cTn id="13" dur="500"/>
                                        <p:tgtEl>
                                          <p:spTgt spid="4608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46083">
                                            <p:txEl>
                                              <p:pRg st="4" end="4"/>
                                            </p:txEl>
                                          </p:spTgt>
                                        </p:tgtEl>
                                        <p:attrNameLst>
                                          <p:attrName>style.visibility</p:attrName>
                                        </p:attrNameLst>
                                      </p:cBhvr>
                                      <p:to>
                                        <p:strVal val="visible"/>
                                      </p:to>
                                    </p:set>
                                    <p:animEffect transition="in" filter="slide(fromBottom)">
                                      <p:cBhvr>
                                        <p:cTn id="16" dur="500"/>
                                        <p:tgtEl>
                                          <p:spTgt spid="46083">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nodeType="clickEffect">
                                  <p:stCondLst>
                                    <p:cond delay="0"/>
                                  </p:stCondLst>
                                  <p:childTnLst>
                                    <p:animEffect transition="out" filter="dissolve">
                                      <p:cBhvr>
                                        <p:cTn id="20" dur="500"/>
                                        <p:tgtEl>
                                          <p:spTgt spid="46083">
                                            <p:txEl>
                                              <p:pRg st="1" end="1"/>
                                            </p:txEl>
                                          </p:spTgt>
                                        </p:tgtEl>
                                      </p:cBhvr>
                                    </p:animEffect>
                                    <p:set>
                                      <p:cBhvr>
                                        <p:cTn id="21" dur="1" fill="hold">
                                          <p:stCondLst>
                                            <p:cond delay="499"/>
                                          </p:stCondLst>
                                        </p:cTn>
                                        <p:tgtEl>
                                          <p:spTgt spid="46083">
                                            <p:txEl>
                                              <p:pRg st="1" end="1"/>
                                            </p:txEl>
                                          </p:spTgt>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46083">
                                            <p:txEl>
                                              <p:pRg st="2" end="2"/>
                                            </p:txEl>
                                          </p:spTgt>
                                        </p:tgtEl>
                                      </p:cBhvr>
                                    </p:animEffect>
                                    <p:set>
                                      <p:cBhvr>
                                        <p:cTn id="24" dur="1" fill="hold">
                                          <p:stCondLst>
                                            <p:cond delay="499"/>
                                          </p:stCondLst>
                                        </p:cTn>
                                        <p:tgtEl>
                                          <p:spTgt spid="46083">
                                            <p:txEl>
                                              <p:pRg st="2" end="2"/>
                                            </p:txEl>
                                          </p:spTgt>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46083">
                                            <p:txEl>
                                              <p:pRg st="3" end="3"/>
                                            </p:txEl>
                                          </p:spTgt>
                                        </p:tgtEl>
                                      </p:cBhvr>
                                    </p:animEffect>
                                    <p:set>
                                      <p:cBhvr>
                                        <p:cTn id="27" dur="1" fill="hold">
                                          <p:stCondLst>
                                            <p:cond delay="499"/>
                                          </p:stCondLst>
                                        </p:cTn>
                                        <p:tgtEl>
                                          <p:spTgt spid="46083">
                                            <p:txEl>
                                              <p:pRg st="3" end="3"/>
                                            </p:txEl>
                                          </p:spTgt>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46083">
                                            <p:txEl>
                                              <p:pRg st="4" end="4"/>
                                            </p:txEl>
                                          </p:spTgt>
                                        </p:tgtEl>
                                      </p:cBhvr>
                                    </p:animEffect>
                                    <p:set>
                                      <p:cBhvr>
                                        <p:cTn id="30" dur="1" fill="hold">
                                          <p:stCondLst>
                                            <p:cond delay="499"/>
                                          </p:stCondLst>
                                        </p:cTn>
                                        <p:tgtEl>
                                          <p:spTgt spid="46083">
                                            <p:txEl>
                                              <p:pRg st="4" end="4"/>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46083">
                                            <p:txEl>
                                              <p:pRg st="5" end="5"/>
                                            </p:txEl>
                                          </p:spTgt>
                                        </p:tgtEl>
                                        <p:attrNameLst>
                                          <p:attrName>style.visibility</p:attrName>
                                        </p:attrNameLst>
                                      </p:cBhvr>
                                      <p:to>
                                        <p:strVal val="visible"/>
                                      </p:to>
                                    </p:set>
                                    <p:animEffect transition="in" filter="slide(fromBottom)">
                                      <p:cBhvr>
                                        <p:cTn id="35" dur="500"/>
                                        <p:tgtEl>
                                          <p:spTgt spid="46083">
                                            <p:txEl>
                                              <p:pRg st="5" end="5"/>
                                            </p:txEl>
                                          </p:spTgt>
                                        </p:tgtEl>
                                      </p:cBhvr>
                                    </p:animEffect>
                                  </p:childTnLst>
                                </p:cTn>
                              </p:par>
                              <p:par>
                                <p:cTn id="36" presetID="12" presetClass="entr" presetSubtype="4" fill="hold" nodeType="withEffect">
                                  <p:stCondLst>
                                    <p:cond delay="0"/>
                                  </p:stCondLst>
                                  <p:childTnLst>
                                    <p:set>
                                      <p:cBhvr>
                                        <p:cTn id="37" dur="1" fill="hold">
                                          <p:stCondLst>
                                            <p:cond delay="0"/>
                                          </p:stCondLst>
                                        </p:cTn>
                                        <p:tgtEl>
                                          <p:spTgt spid="46083">
                                            <p:txEl>
                                              <p:pRg st="6" end="6"/>
                                            </p:txEl>
                                          </p:spTgt>
                                        </p:tgtEl>
                                        <p:attrNameLst>
                                          <p:attrName>style.visibility</p:attrName>
                                        </p:attrNameLst>
                                      </p:cBhvr>
                                      <p:to>
                                        <p:strVal val="visible"/>
                                      </p:to>
                                    </p:set>
                                    <p:animEffect transition="in" filter="slide(fromBottom)">
                                      <p:cBhvr>
                                        <p:cTn id="38" dur="500"/>
                                        <p:tgtEl>
                                          <p:spTgt spid="46083">
                                            <p:txEl>
                                              <p:pRg st="6" end="6"/>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46083">
                                            <p:txEl>
                                              <p:pRg st="7" end="7"/>
                                            </p:txEl>
                                          </p:spTgt>
                                        </p:tgtEl>
                                        <p:attrNameLst>
                                          <p:attrName>style.visibility</p:attrName>
                                        </p:attrNameLst>
                                      </p:cBhvr>
                                      <p:to>
                                        <p:strVal val="visible"/>
                                      </p:to>
                                    </p:set>
                                    <p:animEffect transition="in" filter="slide(fromBottom)">
                                      <p:cBhvr>
                                        <p:cTn id="41" dur="500"/>
                                        <p:tgtEl>
                                          <p:spTgt spid="46083">
                                            <p:txEl>
                                              <p:pRg st="7" end="7"/>
                                            </p:txEl>
                                          </p:spTgt>
                                        </p:tgtEl>
                                      </p:cBhvr>
                                    </p:animEffect>
                                  </p:childTnLst>
                                </p:cTn>
                              </p:par>
                              <p:par>
                                <p:cTn id="42" presetID="12" presetClass="entr" presetSubtype="4" fill="hold" nodeType="withEffect">
                                  <p:stCondLst>
                                    <p:cond delay="0"/>
                                  </p:stCondLst>
                                  <p:childTnLst>
                                    <p:set>
                                      <p:cBhvr>
                                        <p:cTn id="43" dur="1" fill="hold">
                                          <p:stCondLst>
                                            <p:cond delay="0"/>
                                          </p:stCondLst>
                                        </p:cTn>
                                        <p:tgtEl>
                                          <p:spTgt spid="46083">
                                            <p:txEl>
                                              <p:pRg st="8" end="8"/>
                                            </p:txEl>
                                          </p:spTgt>
                                        </p:tgtEl>
                                        <p:attrNameLst>
                                          <p:attrName>style.visibility</p:attrName>
                                        </p:attrNameLst>
                                      </p:cBhvr>
                                      <p:to>
                                        <p:strVal val="visible"/>
                                      </p:to>
                                    </p:set>
                                    <p:animEffect transition="in" filter="slide(fromBottom)">
                                      <p:cBhvr>
                                        <p:cTn id="44" dur="500"/>
                                        <p:tgtEl>
                                          <p:spTgt spid="46083">
                                            <p:txEl>
                                              <p:pRg st="8" end="8"/>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46083">
                                            <p:txEl>
                                              <p:pRg st="9" end="9"/>
                                            </p:txEl>
                                          </p:spTgt>
                                        </p:tgtEl>
                                        <p:attrNameLst>
                                          <p:attrName>style.visibility</p:attrName>
                                        </p:attrNameLst>
                                      </p:cBhvr>
                                      <p:to>
                                        <p:strVal val="visible"/>
                                      </p:to>
                                    </p:set>
                                    <p:animEffect transition="in" filter="slide(fromBottom)">
                                      <p:cBhvr>
                                        <p:cTn id="47" dur="5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1941</Words>
  <Application>Microsoft Office PowerPoint</Application>
  <PresentationFormat>On-screen Show (4:3)</PresentationFormat>
  <Paragraphs>281</Paragraphs>
  <Slides>27</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Tempus Sans ITC</vt:lpstr>
      <vt:lpstr>Curlz MT</vt:lpstr>
      <vt:lpstr>Pristina</vt:lpstr>
      <vt:lpstr>Century Gothic</vt:lpstr>
      <vt:lpstr>Brush Script MT</vt:lpstr>
      <vt:lpstr>Bradley Hand ITC</vt:lpstr>
      <vt:lpstr>Default Design</vt:lpstr>
      <vt:lpstr>Microsoft Word Document</vt:lpstr>
      <vt:lpstr>Identifying Emotions and Triggers</vt:lpstr>
      <vt:lpstr>EMOTIONS: Thoughts      Feelings     Actions</vt:lpstr>
      <vt:lpstr>PowerPoint Presentation</vt:lpstr>
      <vt:lpstr>PowerPoint Presentation</vt:lpstr>
      <vt:lpstr>PowerPoint Presentation</vt:lpstr>
      <vt:lpstr>PowerPoint Presentation</vt:lpstr>
      <vt:lpstr>PowerPoint Presentation</vt:lpstr>
      <vt:lpstr>PowerPoint Presentation</vt:lpstr>
      <vt:lpstr>Trigger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my FEELINGS are a “5” – What ACTIONS will keep me calm?</vt:lpstr>
      <vt:lpstr>PowerPoint Presentation</vt:lpstr>
      <vt:lpstr>PowerPoint Presentation</vt:lpstr>
      <vt:lpstr>PowerPoint Presentation</vt:lpstr>
      <vt:lpstr>PowerPoint Presentation</vt:lpstr>
      <vt:lpstr>So, what do you think?</vt:lpstr>
      <vt:lpstr>PowerPoint Presentation</vt:lpstr>
    </vt:vector>
  </TitlesOfParts>
  <Company>Rick Laus Drums and Percussion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Laus</dc:creator>
  <cp:lastModifiedBy>Lisa Falk</cp:lastModifiedBy>
  <cp:revision>44</cp:revision>
  <dcterms:created xsi:type="dcterms:W3CDTF">2007-04-25T19:49:53Z</dcterms:created>
  <dcterms:modified xsi:type="dcterms:W3CDTF">2019-10-15T18:51:36Z</dcterms:modified>
</cp:coreProperties>
</file>