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8"/>
  </p:notesMasterIdLst>
  <p:sldIdLst>
    <p:sldId id="256" r:id="rId2"/>
    <p:sldId id="265" r:id="rId3"/>
    <p:sldId id="266" r:id="rId4"/>
    <p:sldId id="267" r:id="rId5"/>
    <p:sldId id="268" r:id="rId6"/>
    <p:sldId id="284" r:id="rId7"/>
    <p:sldId id="285" r:id="rId8"/>
    <p:sldId id="286" r:id="rId9"/>
    <p:sldId id="287" r:id="rId10"/>
    <p:sldId id="288" r:id="rId11"/>
    <p:sldId id="289" r:id="rId12"/>
    <p:sldId id="269" r:id="rId13"/>
    <p:sldId id="270" r:id="rId14"/>
    <p:sldId id="271" r:id="rId15"/>
    <p:sldId id="272" r:id="rId16"/>
    <p:sldId id="273" r:id="rId17"/>
    <p:sldId id="274" r:id="rId18"/>
    <p:sldId id="275" r:id="rId19"/>
    <p:sldId id="276" r:id="rId20"/>
    <p:sldId id="277" r:id="rId21"/>
    <p:sldId id="278" r:id="rId22"/>
    <p:sldId id="281" r:id="rId23"/>
    <p:sldId id="282" r:id="rId24"/>
    <p:sldId id="258" r:id="rId25"/>
    <p:sldId id="283" r:id="rId26"/>
    <p:sldId id="263"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366CC"/>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9873"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842" y="-3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F00D6E9-2953-4638-8A45-0DD695B8F432}"/>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ltLang="en-US"/>
          </a:p>
        </p:txBody>
      </p:sp>
      <p:sp>
        <p:nvSpPr>
          <p:cNvPr id="29699" name="Rectangle 3">
            <a:extLst>
              <a:ext uri="{FF2B5EF4-FFF2-40B4-BE49-F238E27FC236}">
                <a16:creationId xmlns:a16="http://schemas.microsoft.com/office/drawing/2014/main" id="{EEB9369F-5BFB-4CAF-A03F-CFEBB6146F65}"/>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B53D5C8B-D593-40F5-9BA9-5744DB401259}"/>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A20A3DCD-3D2A-41CA-942A-5135BD8B957C}"/>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9702" name="Rectangle 6">
            <a:extLst>
              <a:ext uri="{FF2B5EF4-FFF2-40B4-BE49-F238E27FC236}">
                <a16:creationId xmlns:a16="http://schemas.microsoft.com/office/drawing/2014/main" id="{E2CCBD03-7E09-49AC-BF63-1DB38224B8FD}"/>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ltLang="en-US"/>
          </a:p>
        </p:txBody>
      </p:sp>
      <p:sp>
        <p:nvSpPr>
          <p:cNvPr id="29703" name="Rectangle 7">
            <a:extLst>
              <a:ext uri="{FF2B5EF4-FFF2-40B4-BE49-F238E27FC236}">
                <a16:creationId xmlns:a16="http://schemas.microsoft.com/office/drawing/2014/main" id="{4B02BA4F-E86F-494C-8CE5-2EAD728AD57A}"/>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12BFA2A5-BE57-4FD7-A10F-F57874227A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F7C41AD-E452-4709-BCAD-C7C6C028802E}"/>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8FFD467-55E4-4538-A6B8-ED9D2326142E}" type="slidenum">
              <a:rPr lang="en-US" altLang="en-US" smtClean="0"/>
              <a:pPr/>
              <a:t>1</a:t>
            </a:fld>
            <a:endParaRPr lang="en-US" altLang="en-US"/>
          </a:p>
        </p:txBody>
      </p:sp>
      <p:sp>
        <p:nvSpPr>
          <p:cNvPr id="5123" name="Rectangle 2">
            <a:extLst>
              <a:ext uri="{FF2B5EF4-FFF2-40B4-BE49-F238E27FC236}">
                <a16:creationId xmlns:a16="http://schemas.microsoft.com/office/drawing/2014/main" id="{BC79937F-6FE3-4F12-BE3A-BC74065A6501}"/>
              </a:ext>
            </a:extLst>
          </p:cNvPr>
          <p:cNvSpPr>
            <a:spLocks noRot="1" noChangeArrowheads="1" noTextEdit="1"/>
          </p:cNvSpPr>
          <p:nvPr>
            <p:ph type="sldImg"/>
          </p:nvPr>
        </p:nvSpPr>
        <p:spPr>
          <a:xfrm>
            <a:off x="1066800" y="457200"/>
            <a:ext cx="4648200" cy="3486150"/>
          </a:xfrm>
          <a:ln/>
        </p:spPr>
      </p:sp>
      <p:sp>
        <p:nvSpPr>
          <p:cNvPr id="5124" name="Rectangle 3">
            <a:extLst>
              <a:ext uri="{FF2B5EF4-FFF2-40B4-BE49-F238E27FC236}">
                <a16:creationId xmlns:a16="http://schemas.microsoft.com/office/drawing/2014/main" id="{C9D0C1AA-E06E-4FCC-99C4-9B48C6EE8D91}"/>
              </a:ext>
            </a:extLst>
          </p:cNvPr>
          <p:cNvSpPr>
            <a:spLocks noGrp="1" noChangeArrowheads="1"/>
          </p:cNvSpPr>
          <p:nvPr>
            <p:ph type="body" idx="1"/>
          </p:nvPr>
        </p:nvSpPr>
        <p:spPr>
          <a:noFill/>
        </p:spPr>
        <p:txBody>
          <a:bodyPr/>
          <a:lstStyle/>
          <a:p>
            <a:pPr eaLnBrk="1" hangingPunct="1"/>
            <a:r>
              <a:rPr lang="en-US" altLang="en-US"/>
              <a:t>The following resources were used in developing this lesson:</a:t>
            </a:r>
          </a:p>
          <a:p>
            <a:pPr eaLnBrk="1" hangingPunct="1"/>
            <a:r>
              <a:rPr lang="en-US" altLang="en-US"/>
              <a:t>Skillstreaming the Adolescent: New Strategies and Perspectives for Teaching Prosocial Skills by Arnold P. Goldstein and Ellen McGinnis</a:t>
            </a:r>
          </a:p>
          <a:p>
            <a:pPr eaLnBrk="1" hangingPunct="1"/>
            <a:endParaRPr lang="en-US" altLang="en-US"/>
          </a:p>
          <a:p>
            <a:pPr eaLnBrk="1" hangingPunct="1"/>
            <a:r>
              <a:rPr lang="en-US" altLang="en-US"/>
              <a:t>Room 28 A Social Language Program by Carolyn LoGuidice and Nancy McConnell</a:t>
            </a:r>
          </a:p>
          <a:p>
            <a:pPr eaLnBrk="1" hangingPunct="1"/>
            <a:endParaRPr lang="en-US" altLang="en-US"/>
          </a:p>
          <a:p>
            <a:pPr eaLnBrk="1" hangingPunct="1"/>
            <a:r>
              <a:rPr lang="en-US" altLang="en-US"/>
              <a:t>Social Skills Training by Dr. Jed Baker</a:t>
            </a:r>
          </a:p>
          <a:p>
            <a:pPr eaLnBrk="1" hangingPunct="1"/>
            <a:endParaRPr lang="en-US" altLang="en-US"/>
          </a:p>
          <a:p>
            <a:pPr eaLnBrk="1" hangingPunct="1"/>
            <a:r>
              <a:rPr lang="en-US" altLang="en-US"/>
              <a:t>“The Cool Way to Respond to Conflict” by John Stanfield </a:t>
            </a:r>
          </a:p>
          <a:p>
            <a:pPr eaLnBrk="1" hangingPunct="1"/>
            <a:endParaRPr lang="en-US" altLang="en-US"/>
          </a:p>
          <a:p>
            <a:pPr eaLnBrk="1" hangingPunct="1"/>
            <a:r>
              <a:rPr lang="en-US" altLang="en-US"/>
              <a:t>The following websites were used to provide visual support to this lesson:</a:t>
            </a:r>
          </a:p>
          <a:p>
            <a:pPr eaLnBrk="1" hangingPunct="1"/>
            <a:r>
              <a:rPr lang="en-US" altLang="en-US"/>
              <a:t>www.dreamscape.com</a:t>
            </a:r>
          </a:p>
          <a:p>
            <a:pPr eaLnBrk="1" hangingPunct="1"/>
            <a:r>
              <a:rPr lang="en-US" altLang="en-US"/>
              <a:t>www.stanfield.com</a:t>
            </a:r>
          </a:p>
          <a:p>
            <a:pPr eaLnBrk="1" hangingPunct="1"/>
            <a:r>
              <a:rPr lang="en-US" altLang="en-US"/>
              <a:t>www.jamesstanfield.com</a:t>
            </a:r>
          </a:p>
          <a:p>
            <a:pPr eaLnBrk="1" hangingPunct="1"/>
            <a:r>
              <a:rPr lang="en-US" altLang="en-US"/>
              <a:t>www.crystalinks.com</a:t>
            </a:r>
          </a:p>
          <a:p>
            <a:pPr eaLnBrk="1" hangingPunct="1"/>
            <a:r>
              <a:rPr lang="en-US" altLang="en-US"/>
              <a:t>www.dlt.ri.gov</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E21EA7A-36C4-4DF2-9CFA-4519EDA5C756}"/>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4DB164B-202E-4AD3-AE90-F78473FEC02A}" type="slidenum">
              <a:rPr lang="en-US" altLang="en-US" smtClean="0"/>
              <a:pPr/>
              <a:t>10</a:t>
            </a:fld>
            <a:endParaRPr lang="en-US" altLang="en-US"/>
          </a:p>
        </p:txBody>
      </p:sp>
      <p:sp>
        <p:nvSpPr>
          <p:cNvPr id="23555" name="Rectangle 2">
            <a:extLst>
              <a:ext uri="{FF2B5EF4-FFF2-40B4-BE49-F238E27FC236}">
                <a16:creationId xmlns:a16="http://schemas.microsoft.com/office/drawing/2014/main" id="{57381F8A-6301-47B0-BCF3-A15BA61EBCE0}"/>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F8CD4575-6CA2-4660-9DCA-251EB1B7247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A54CC7B-08E8-4224-985F-570FA3AA4D3A}"/>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59CB3AB-E488-49AC-8526-3F75DB0BF348}" type="slidenum">
              <a:rPr lang="en-US" altLang="en-US" smtClean="0"/>
              <a:pPr/>
              <a:t>11</a:t>
            </a:fld>
            <a:endParaRPr lang="en-US" altLang="en-US"/>
          </a:p>
        </p:txBody>
      </p:sp>
      <p:sp>
        <p:nvSpPr>
          <p:cNvPr id="25603" name="Rectangle 2">
            <a:extLst>
              <a:ext uri="{FF2B5EF4-FFF2-40B4-BE49-F238E27FC236}">
                <a16:creationId xmlns:a16="http://schemas.microsoft.com/office/drawing/2014/main" id="{E45D56CE-A5AF-4280-B2E8-EC65D608EAFC}"/>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5BAD0726-B355-4C34-982E-A496BBE05554}"/>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Go over the scoring for this survey.  Allow students to share answers only if they want 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90B002F-6125-4597-A963-D97ABE2F01E4}"/>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0601C80-8776-42BA-A7BB-1ADBA828FD3F}" type="slidenum">
              <a:rPr lang="en-US" altLang="en-US" smtClean="0"/>
              <a:pPr/>
              <a:t>12</a:t>
            </a:fld>
            <a:endParaRPr lang="en-US" altLang="en-US"/>
          </a:p>
        </p:txBody>
      </p:sp>
      <p:sp>
        <p:nvSpPr>
          <p:cNvPr id="27651" name="Rectangle 2">
            <a:extLst>
              <a:ext uri="{FF2B5EF4-FFF2-40B4-BE49-F238E27FC236}">
                <a16:creationId xmlns:a16="http://schemas.microsoft.com/office/drawing/2014/main" id="{EC9AB339-7370-4951-A66B-84894DE4F3AB}"/>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965EA72F-0FF8-46A9-AC82-8710BBB60DA8}"/>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“Let’s look at some pictures and see if you can tell if the person is responding in a PASSIVE, ASSERTIVE or AGGRESSIVE manner.”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16B2A73-4A27-49A2-9F18-125C316C7006}"/>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E023B86-3535-4CC7-B737-AFCC5BAA1EF2}" type="slidenum">
              <a:rPr lang="en-US" altLang="en-US" smtClean="0"/>
              <a:pPr/>
              <a:t>13</a:t>
            </a:fld>
            <a:endParaRPr lang="en-US" altLang="en-US"/>
          </a:p>
        </p:txBody>
      </p:sp>
      <p:sp>
        <p:nvSpPr>
          <p:cNvPr id="29699" name="Rectangle 2">
            <a:extLst>
              <a:ext uri="{FF2B5EF4-FFF2-40B4-BE49-F238E27FC236}">
                <a16:creationId xmlns:a16="http://schemas.microsoft.com/office/drawing/2014/main" id="{36D089BD-E457-4BB8-BC9C-90E608372CAE}"/>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5EF86AED-6013-4DE0-94D6-C12D0664597C}"/>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buFontTx/>
              <a:buAutoNum type="arabicPeriod"/>
            </a:pPr>
            <a:endParaRPr lang="en-US" altLang="en-US" sz="1400">
              <a:latin typeface="Century Gothic" panose="020B0502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629D34A-7257-47E6-BD92-BC9C99974A8C}"/>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17AF161-91C1-4464-9139-4F770F9B6C23}" type="slidenum">
              <a:rPr lang="en-US" altLang="en-US" smtClean="0"/>
              <a:pPr/>
              <a:t>14</a:t>
            </a:fld>
            <a:endParaRPr lang="en-US" altLang="en-US"/>
          </a:p>
        </p:txBody>
      </p:sp>
      <p:sp>
        <p:nvSpPr>
          <p:cNvPr id="31747" name="Rectangle 2">
            <a:extLst>
              <a:ext uri="{FF2B5EF4-FFF2-40B4-BE49-F238E27FC236}">
                <a16:creationId xmlns:a16="http://schemas.microsoft.com/office/drawing/2014/main" id="{B85CB80D-7B21-4547-B0F4-81BC742E2BFB}"/>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83E8B80F-0E67-4BED-B8FA-D9B2DEEDB619}"/>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buFontTx/>
              <a:buAutoNum type="arabicPeriod"/>
            </a:pPr>
            <a:endParaRPr lang="en-US" altLang="en-US" sz="1400">
              <a:latin typeface="Century Gothic" panose="020B0502020202020204" pitchFamily="34" charset="0"/>
            </a:endParaRPr>
          </a:p>
          <a:p>
            <a:pPr marL="228600" indent="-228600" eaLnBrk="1" hangingPunct="1"/>
            <a:endParaRPr lang="en-US" altLang="en-US" sz="1400">
              <a:latin typeface="Century Gothic" panose="020B0502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22136AD-DD72-44B4-8383-FAC4D0EAC832}"/>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6E24B95-D5EF-482E-9B42-20C3F4961130}" type="slidenum">
              <a:rPr lang="en-US" altLang="en-US" smtClean="0"/>
              <a:pPr/>
              <a:t>15</a:t>
            </a:fld>
            <a:endParaRPr lang="en-US" altLang="en-US"/>
          </a:p>
        </p:txBody>
      </p:sp>
      <p:sp>
        <p:nvSpPr>
          <p:cNvPr id="33795" name="Rectangle 2">
            <a:extLst>
              <a:ext uri="{FF2B5EF4-FFF2-40B4-BE49-F238E27FC236}">
                <a16:creationId xmlns:a16="http://schemas.microsoft.com/office/drawing/2014/main" id="{6B337FC5-2B79-4E2A-86F2-BE89E7C968EE}"/>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A9D6BBC7-AC97-4278-8006-77803762BAA8}"/>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buFontTx/>
              <a:buAutoNum type="arabicPeriod"/>
            </a:pPr>
            <a:endParaRPr lang="en-US" altLang="en-US" sz="1400">
              <a:latin typeface="Century Gothic" panose="020B0502020202020204" pitchFamily="34" charset="0"/>
            </a:endParaRPr>
          </a:p>
          <a:p>
            <a:pPr marL="228600" indent="-228600" eaLnBrk="1" hangingPunct="1"/>
            <a:endParaRPr lang="en-US" altLang="en-US"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34FDBC7-53F5-4A3B-BF80-0ECD31DDB512}"/>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71AD576-E731-4769-9857-9DFAAAF2BCAD}" type="slidenum">
              <a:rPr lang="en-US" altLang="en-US" smtClean="0"/>
              <a:pPr/>
              <a:t>16</a:t>
            </a:fld>
            <a:endParaRPr lang="en-US" altLang="en-US"/>
          </a:p>
        </p:txBody>
      </p:sp>
      <p:sp>
        <p:nvSpPr>
          <p:cNvPr id="35843" name="Rectangle 2">
            <a:extLst>
              <a:ext uri="{FF2B5EF4-FFF2-40B4-BE49-F238E27FC236}">
                <a16:creationId xmlns:a16="http://schemas.microsoft.com/office/drawing/2014/main" id="{1C19BFF4-149B-458C-A29B-C90ABE99E7FC}"/>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0CDCAF9A-6DCD-40BD-AEBE-2C1B99A52869}"/>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buFontTx/>
              <a:buAutoNum type="arabicPeriod"/>
            </a:pPr>
            <a:endParaRPr lang="en-US" altLang="en-US" sz="1400">
              <a:latin typeface="Century Gothic" panose="020B0502020202020204" pitchFamily="34" charset="0"/>
            </a:endParaRPr>
          </a:p>
          <a:p>
            <a:pPr marL="228600" indent="-228600" eaLnBrk="1" hangingPunct="1"/>
            <a:endParaRPr lang="en-US" altLang="en-US" sz="1400">
              <a:latin typeface="Century Gothic" panose="020B0502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8F06F3C-51D4-46E9-A165-BE57AC813553}"/>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92033E3-E8C3-4DB6-834E-8A14135FA346}" type="slidenum">
              <a:rPr lang="en-US" altLang="en-US" smtClean="0"/>
              <a:pPr/>
              <a:t>17</a:t>
            </a:fld>
            <a:endParaRPr lang="en-US" altLang="en-US"/>
          </a:p>
        </p:txBody>
      </p:sp>
      <p:sp>
        <p:nvSpPr>
          <p:cNvPr id="37891" name="Rectangle 2">
            <a:extLst>
              <a:ext uri="{FF2B5EF4-FFF2-40B4-BE49-F238E27FC236}">
                <a16:creationId xmlns:a16="http://schemas.microsoft.com/office/drawing/2014/main" id="{09097682-A8B7-4399-8C78-AA2D23FA936D}"/>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C451C294-004E-402E-9DE8-73C5E9C515D2}"/>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buFontTx/>
              <a:buAutoNum type="arabicPeriod"/>
            </a:pPr>
            <a:endParaRPr lang="en-US" altLang="en-US" sz="1400">
              <a:latin typeface="Century Gothic" panose="020B0502020202020204" pitchFamily="34" charset="0"/>
            </a:endParaRPr>
          </a:p>
          <a:p>
            <a:pPr marL="228600" indent="-228600" eaLnBrk="1" hangingPunct="1"/>
            <a:endParaRPr lang="en-US" altLang="en-US" sz="1400">
              <a:latin typeface="Century Gothic" panose="020B0502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5BA494F-022D-451A-A88C-310D683FFF5B}"/>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94E830B-DBDA-4C13-80C6-48358FD1450E}" type="slidenum">
              <a:rPr lang="en-US" altLang="en-US" smtClean="0"/>
              <a:pPr/>
              <a:t>18</a:t>
            </a:fld>
            <a:endParaRPr lang="en-US" altLang="en-US"/>
          </a:p>
        </p:txBody>
      </p:sp>
      <p:sp>
        <p:nvSpPr>
          <p:cNvPr id="39939" name="Rectangle 2">
            <a:extLst>
              <a:ext uri="{FF2B5EF4-FFF2-40B4-BE49-F238E27FC236}">
                <a16:creationId xmlns:a16="http://schemas.microsoft.com/office/drawing/2014/main" id="{C4DCD462-2140-469F-B2ED-4B3712259BD0}"/>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5D50D2F4-FDC6-4999-92C5-811734874509}"/>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buFontTx/>
              <a:buAutoNum type="arabicPeriod"/>
            </a:pPr>
            <a:endParaRPr lang="en-US" altLang="en-US" sz="1400">
              <a:latin typeface="Century Gothic" panose="020B0502020202020204" pitchFamily="34" charset="0"/>
            </a:endParaRPr>
          </a:p>
          <a:p>
            <a:pPr marL="228600" indent="-228600" eaLnBrk="1" hangingPunct="1"/>
            <a:endParaRPr lang="en-US" alt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6AA2CC0-9B06-4631-90EB-3B93CF03058A}"/>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2E780A9-08D8-4F8D-A9D1-BA08A595FBFF}" type="slidenum">
              <a:rPr lang="en-US" altLang="en-US" smtClean="0"/>
              <a:pPr/>
              <a:t>19</a:t>
            </a:fld>
            <a:endParaRPr lang="en-US" altLang="en-US"/>
          </a:p>
        </p:txBody>
      </p:sp>
      <p:sp>
        <p:nvSpPr>
          <p:cNvPr id="41987" name="Rectangle 2">
            <a:extLst>
              <a:ext uri="{FF2B5EF4-FFF2-40B4-BE49-F238E27FC236}">
                <a16:creationId xmlns:a16="http://schemas.microsoft.com/office/drawing/2014/main" id="{0DBED20D-54AE-4985-A5CF-2A640123FD98}"/>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039B69EB-E4A3-4FAF-AC7F-8E3F5586DC38}"/>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buFontTx/>
              <a:buAutoNum type="arabicPeriod"/>
            </a:pPr>
            <a:endParaRPr lang="en-US" altLang="en-US" sz="1400">
              <a:latin typeface="Century Gothic" panose="020B0502020202020204" pitchFamily="34" charset="0"/>
            </a:endParaRPr>
          </a:p>
          <a:p>
            <a:pPr marL="228600" indent="-228600" eaLnBrk="1" hangingPunct="1"/>
            <a:endParaRPr lang="en-US" alt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E0BB055-53D8-487E-9A90-43A34EA3D641}"/>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7AB4483-CA66-4AF2-9DAC-95F9F1D24C6B}" type="slidenum">
              <a:rPr lang="en-US" altLang="en-US" smtClean="0"/>
              <a:pPr/>
              <a:t>2</a:t>
            </a:fld>
            <a:endParaRPr lang="en-US" altLang="en-US"/>
          </a:p>
        </p:txBody>
      </p:sp>
      <p:sp>
        <p:nvSpPr>
          <p:cNvPr id="7171" name="Rectangle 2">
            <a:extLst>
              <a:ext uri="{FF2B5EF4-FFF2-40B4-BE49-F238E27FC236}">
                <a16:creationId xmlns:a16="http://schemas.microsoft.com/office/drawing/2014/main" id="{93221C49-904A-40FD-A40D-90F00FD15E2D}"/>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EAFED4A9-B7E1-4773-8525-FFFC95B86303}"/>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Introduce this lesson by asking students if they know the meanings of any of these words.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Talk about how these words are ways that people respond to some type of conflict.</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Use the next three slides to define these words.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49497F-6097-4636-BD9C-A0FF4A676984}"/>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0938BA7-0FC4-4970-8251-5675170579C8}" type="slidenum">
              <a:rPr lang="en-US" altLang="en-US" smtClean="0"/>
              <a:pPr/>
              <a:t>20</a:t>
            </a:fld>
            <a:endParaRPr lang="en-US" altLang="en-US"/>
          </a:p>
        </p:txBody>
      </p:sp>
      <p:sp>
        <p:nvSpPr>
          <p:cNvPr id="44035" name="Rectangle 2">
            <a:extLst>
              <a:ext uri="{FF2B5EF4-FFF2-40B4-BE49-F238E27FC236}">
                <a16:creationId xmlns:a16="http://schemas.microsoft.com/office/drawing/2014/main" id="{F55D3E3A-CD95-483A-8001-691DE8BB837B}"/>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870CA897-ED87-4A19-971C-FE66AC0516AC}"/>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buFontTx/>
              <a:buAutoNum type="arabicPeriod"/>
            </a:pPr>
            <a:endParaRPr lang="en-US" altLang="en-US" sz="1400">
              <a:latin typeface="Century Gothic" panose="020B0502020202020204" pitchFamily="34" charset="0"/>
            </a:endParaRPr>
          </a:p>
          <a:p>
            <a:pPr marL="228600" indent="-228600"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045CA31-67A5-4118-BB21-DB47E995ECA2}"/>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8A77627-FD8D-4600-969E-E4F7F2E3138F}" type="slidenum">
              <a:rPr lang="en-US" altLang="en-US" smtClean="0"/>
              <a:pPr/>
              <a:t>21</a:t>
            </a:fld>
            <a:endParaRPr lang="en-US" altLang="en-US"/>
          </a:p>
        </p:txBody>
      </p:sp>
      <p:sp>
        <p:nvSpPr>
          <p:cNvPr id="46083" name="Rectangle 2">
            <a:extLst>
              <a:ext uri="{FF2B5EF4-FFF2-40B4-BE49-F238E27FC236}">
                <a16:creationId xmlns:a16="http://schemas.microsoft.com/office/drawing/2014/main" id="{5F3580EF-8ADF-4E18-9ACD-CFEB3C5F45C7}"/>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AA183F15-B080-4EDE-835E-3E6FA2B376A5}"/>
              </a:ext>
            </a:extLst>
          </p:cNvPr>
          <p:cNvSpPr>
            <a:spLocks noGrp="1" noChangeArrowheads="1"/>
          </p:cNvSpPr>
          <p:nvPr>
            <p:ph type="body" idx="1"/>
          </p:nvPr>
        </p:nvSpPr>
        <p:spPr>
          <a:noFill/>
        </p:spPr>
        <p:txBody>
          <a:bodyPr/>
          <a:lstStyle/>
          <a:p>
            <a:pPr marL="228600" indent="-228600" eaLnBrk="1" hangingPunct="1"/>
            <a:r>
              <a:rPr lang="en-US" altLang="en-US" sz="1400">
                <a:latin typeface="Century Gothic" panose="020B0502020202020204" pitchFamily="34" charset="0"/>
              </a:rPr>
              <a:t>As you show each picture, ask the following questions:</a:t>
            </a:r>
          </a:p>
          <a:p>
            <a:pPr marL="228600" indent="-228600" eaLnBrk="1" hangingPunct="1">
              <a:buFontTx/>
              <a:buAutoNum type="arabicPeriod"/>
            </a:pPr>
            <a:r>
              <a:rPr lang="en-US" altLang="en-US" sz="1400">
                <a:latin typeface="Century Gothic" panose="020B0502020202020204" pitchFamily="34" charset="0"/>
              </a:rPr>
              <a:t>What do you think might be happening in this picture?</a:t>
            </a:r>
          </a:p>
          <a:p>
            <a:pPr marL="228600" indent="-228600" eaLnBrk="1" hangingPunct="1">
              <a:buFontTx/>
              <a:buAutoNum type="arabicPeriod"/>
            </a:pPr>
            <a:r>
              <a:rPr lang="en-US" altLang="en-US" sz="1400">
                <a:latin typeface="Century Gothic" panose="020B0502020202020204" pitchFamily="34" charset="0"/>
              </a:rPr>
              <a:t>In what manner is/are the person/people responding? Passive, assertive or aggressive?</a:t>
            </a:r>
          </a:p>
          <a:p>
            <a:pPr marL="228600" indent="-228600" eaLnBrk="1" hangingPunct="1">
              <a:buFontTx/>
              <a:buAutoNum type="arabicPeriod"/>
            </a:pPr>
            <a:r>
              <a:rPr lang="en-US" altLang="en-US" sz="1400">
                <a:latin typeface="Century Gothic" panose="020B0502020202020204" pitchFamily="34" charset="0"/>
              </a:rPr>
              <a:t>Is this a good response in this situation? Would you respond differently?</a:t>
            </a:r>
          </a:p>
          <a:p>
            <a:pPr marL="228600" indent="-228600" eaLnBrk="1" hangingPunct="1"/>
            <a:endParaRPr lang="en-US" altLang="en-US" sz="1400">
              <a:latin typeface="Century Gothic" panose="020B0502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1175398-3601-422A-97E3-E41C13003A75}"/>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E8B137A-F40B-4B6D-A58C-18950492EF2C}" type="slidenum">
              <a:rPr lang="en-US" altLang="en-US" smtClean="0"/>
              <a:pPr/>
              <a:t>22</a:t>
            </a:fld>
            <a:endParaRPr lang="en-US" altLang="en-US"/>
          </a:p>
        </p:txBody>
      </p:sp>
      <p:sp>
        <p:nvSpPr>
          <p:cNvPr id="48131" name="Rectangle 2">
            <a:extLst>
              <a:ext uri="{FF2B5EF4-FFF2-40B4-BE49-F238E27FC236}">
                <a16:creationId xmlns:a16="http://schemas.microsoft.com/office/drawing/2014/main" id="{EBB02D02-66E8-45E3-AB47-89E697860FC0}"/>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445FC3F4-7B80-42B6-82CB-DC3EC7B083AF}"/>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(When you click on this slide, each word will come up individually, then they will disappear and the correct answer (Assertive) will come up).</a:t>
            </a:r>
          </a:p>
          <a:p>
            <a:pPr eaLnBrk="1" hangingPunct="1"/>
            <a:endParaRPr lang="en-US" altLang="en-US" sz="1400">
              <a:latin typeface="Century Gothic" panose="020B0502020202020204" pitchFamily="34" charset="0"/>
            </a:endParaRPr>
          </a:p>
          <a:p>
            <a:pPr eaLnBrk="1" hangingPunct="1"/>
            <a:endParaRPr lang="en-US" altLang="en-US" sz="1800">
              <a:latin typeface="Century Gothic" panose="020B0502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1A685E6-B2CD-4EFB-99D0-CFB615A8DC98}"/>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4187643-8DF7-4BB2-9AE9-0B7FB96749C9}" type="slidenum">
              <a:rPr lang="en-US" altLang="en-US" smtClean="0"/>
              <a:pPr/>
              <a:t>23</a:t>
            </a:fld>
            <a:endParaRPr lang="en-US" altLang="en-US"/>
          </a:p>
        </p:txBody>
      </p:sp>
      <p:sp>
        <p:nvSpPr>
          <p:cNvPr id="50179" name="Rectangle 2">
            <a:extLst>
              <a:ext uri="{FF2B5EF4-FFF2-40B4-BE49-F238E27FC236}">
                <a16:creationId xmlns:a16="http://schemas.microsoft.com/office/drawing/2014/main" id="{E56CBC40-B5AD-42C6-AC61-C3A03330FA1D}"/>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861A0D92-BBB4-49A2-94D8-9BC83FE264C8}"/>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Go over this information.  The next slide will elaborate on the “I” statement.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BB55FC4-A066-4627-94BB-6CADE598BC9F}"/>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EC3C96B-2D00-4A43-9F0E-C4EE233F72D3}" type="slidenum">
              <a:rPr lang="en-US" altLang="en-US" smtClean="0"/>
              <a:pPr/>
              <a:t>24</a:t>
            </a:fld>
            <a:endParaRPr lang="en-US" altLang="en-US"/>
          </a:p>
        </p:txBody>
      </p:sp>
      <p:sp>
        <p:nvSpPr>
          <p:cNvPr id="52227" name="Rectangle 2">
            <a:extLst>
              <a:ext uri="{FF2B5EF4-FFF2-40B4-BE49-F238E27FC236}">
                <a16:creationId xmlns:a16="http://schemas.microsoft.com/office/drawing/2014/main" id="{40C9F867-61C3-4114-A985-973CF4C1D0AC}"/>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8BC3C43D-42A8-4719-8310-2F7C89F85589}"/>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Give students situations and have them use an “I” statement to role play an assertive response.</a:t>
            </a:r>
          </a:p>
          <a:p>
            <a:pPr eaLnBrk="1" hangingPunct="1"/>
            <a:endParaRPr lang="en-US" altLang="en-US" sz="1400">
              <a:latin typeface="Century Gothic" panose="020B0502020202020204" pitchFamily="34" charset="0"/>
            </a:endParaRPr>
          </a:p>
          <a:p>
            <a:pPr eaLnBrk="1" hangingPunct="1"/>
            <a:r>
              <a:rPr lang="en-US" altLang="en-US" sz="1400" b="1">
                <a:latin typeface="Century Gothic" panose="020B0502020202020204" pitchFamily="34" charset="0"/>
              </a:rPr>
              <a:t>Activity Sheet 2</a:t>
            </a:r>
            <a:r>
              <a:rPr lang="en-US" altLang="en-US" sz="1400">
                <a:latin typeface="Century Gothic" panose="020B0502020202020204" pitchFamily="34" charset="0"/>
              </a:rPr>
              <a:t> has some sample situations which can be cut apart and distributed to each student.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1BEAE07-FBCE-4F2F-B580-230CDB0A08C4}"/>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FDD519A-ED8E-47AD-B748-9323403E3FFA}" type="slidenum">
              <a:rPr lang="en-US" altLang="en-US" smtClean="0"/>
              <a:pPr/>
              <a:t>25</a:t>
            </a:fld>
            <a:endParaRPr lang="en-US" altLang="en-US"/>
          </a:p>
        </p:txBody>
      </p:sp>
      <p:sp>
        <p:nvSpPr>
          <p:cNvPr id="54275" name="Rectangle 2">
            <a:extLst>
              <a:ext uri="{FF2B5EF4-FFF2-40B4-BE49-F238E27FC236}">
                <a16:creationId xmlns:a16="http://schemas.microsoft.com/office/drawing/2014/main" id="{635CDA43-9782-4213-A956-E0B3D6F87FF9}"/>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CD8A1D43-FF3E-41FE-92B6-F6C6BDD66BFA}"/>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this slide to lead a discussion on today’s lesson.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21B373D-F306-4633-A59F-A16D710ECB0D}"/>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793B888-0DFF-482A-83F0-4464E9882302}" type="slidenum">
              <a:rPr lang="en-US" altLang="en-US" smtClean="0"/>
              <a:pPr/>
              <a:t>26</a:t>
            </a:fld>
            <a:endParaRPr lang="en-US" altLang="en-US"/>
          </a:p>
        </p:txBody>
      </p:sp>
      <p:sp>
        <p:nvSpPr>
          <p:cNvPr id="56323" name="Rectangle 2">
            <a:extLst>
              <a:ext uri="{FF2B5EF4-FFF2-40B4-BE49-F238E27FC236}">
                <a16:creationId xmlns:a16="http://schemas.microsoft.com/office/drawing/2014/main" id="{13DB1993-6D4A-404B-825E-C27FA2B4D274}"/>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665F1CF9-395A-450F-AE19-95099D972EC7}"/>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This visual is a good summary of the information in this lesson.  This slide has been made into a format that can be printed on card stock to give to each student (</a:t>
            </a:r>
            <a:r>
              <a:rPr lang="en-US" altLang="en-US" sz="1400" b="1">
                <a:latin typeface="Century Gothic" panose="020B0502020202020204" pitchFamily="34" charset="0"/>
              </a:rPr>
              <a:t>“Social Power” Point Card</a:t>
            </a:r>
            <a:r>
              <a:rPr lang="en-US" altLang="en-US" sz="1400">
                <a:latin typeface="Century Gothic" panose="020B0502020202020204" pitchFamily="34" charset="0"/>
              </a:rPr>
              <a:t>).  You may also want to laminate the cards and place a magnet on the back as a visual that could be hung in the student’s home as a reminder of the lesson.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C36B972-1A2A-45AD-86FA-0A9A9D3A92E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430207E-DDB7-4A41-BBA2-304D86A36C08}" type="slidenum">
              <a:rPr lang="en-US" altLang="en-US" smtClean="0"/>
              <a:pPr/>
              <a:t>3</a:t>
            </a:fld>
            <a:endParaRPr lang="en-US" altLang="en-US"/>
          </a:p>
        </p:txBody>
      </p:sp>
      <p:sp>
        <p:nvSpPr>
          <p:cNvPr id="9219" name="Rectangle 2">
            <a:extLst>
              <a:ext uri="{FF2B5EF4-FFF2-40B4-BE49-F238E27FC236}">
                <a16:creationId xmlns:a16="http://schemas.microsoft.com/office/drawing/2014/main" id="{E9D721D9-BE42-45F0-9A0F-379432CC6B8A}"/>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D7D216AF-6748-4CB8-925A-007059E646F1}"/>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After defining PASSIVE, ask students to relate experiences when they may have responded in a passive manner.  Give some specific examples such as:</a:t>
            </a:r>
          </a:p>
          <a:p>
            <a:pPr eaLnBrk="1" hangingPunct="1">
              <a:buFontTx/>
              <a:buChar char="•"/>
            </a:pPr>
            <a:r>
              <a:rPr lang="en-US" altLang="en-US" sz="1400">
                <a:latin typeface="Century Gothic" panose="020B0502020202020204" pitchFamily="34" charset="0"/>
              </a:rPr>
              <a:t>Kyle has tripped Luis in the hallway for three days in a row.  Luis walks down another hallway to avoid Kyle.</a:t>
            </a:r>
          </a:p>
          <a:p>
            <a:pPr eaLnBrk="1" hangingPunct="1">
              <a:buFontTx/>
              <a:buChar char="•"/>
            </a:pPr>
            <a:r>
              <a:rPr lang="en-US" altLang="en-US" sz="1400">
                <a:latin typeface="Century Gothic" panose="020B0502020202020204" pitchFamily="34" charset="0"/>
              </a:rPr>
              <a:t>Jill is loudly talking about a style of clothing that Joelle is wearing.  She calls the style ugly and boring.  She is making it obvious that she is talking about Joelle.  Joelle turns her back and pretends to read.</a:t>
            </a:r>
          </a:p>
          <a:p>
            <a:pPr eaLnBrk="1" hangingPunct="1">
              <a:buFontTx/>
              <a:buChar char="•"/>
            </a:pPr>
            <a:r>
              <a:rPr lang="en-US" altLang="en-US" sz="1400">
                <a:latin typeface="Century Gothic" panose="020B0502020202020204" pitchFamily="34" charset="0"/>
              </a:rPr>
              <a:t>Or, give examples from your own life or examples you have observed.</a:t>
            </a:r>
          </a:p>
          <a:p>
            <a:pPr eaLnBrk="1" hangingPunct="1"/>
            <a:r>
              <a:rPr lang="en-US" altLang="en-US" sz="1400">
                <a:latin typeface="Century Gothic" panose="020B0502020202020204" pitchFamily="34" charset="0"/>
              </a:rPr>
              <a:t>Ask students whether it is sometimes alright to respond to conflict in a passive manner.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31A5C28-C63F-4BF4-8B68-6F8B56E374BB}"/>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C1305DB-8EB7-431E-A5D4-20046F335D50}" type="slidenum">
              <a:rPr lang="en-US" altLang="en-US" smtClean="0"/>
              <a:pPr/>
              <a:t>4</a:t>
            </a:fld>
            <a:endParaRPr lang="en-US" altLang="en-US"/>
          </a:p>
        </p:txBody>
      </p:sp>
      <p:sp>
        <p:nvSpPr>
          <p:cNvPr id="11267" name="Rectangle 2">
            <a:extLst>
              <a:ext uri="{FF2B5EF4-FFF2-40B4-BE49-F238E27FC236}">
                <a16:creationId xmlns:a16="http://schemas.microsoft.com/office/drawing/2014/main" id="{2297D0F6-ED50-47F5-9D21-0445337CD4B3}"/>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888C5FCE-7981-453B-978B-CB31A11A2E30}"/>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After defining ASSERTIVE ask students to relate experiences when they may have responded in a passive manner.  Give some specific examples such as:</a:t>
            </a:r>
          </a:p>
          <a:p>
            <a:pPr eaLnBrk="1" hangingPunct="1">
              <a:buFontTx/>
              <a:buChar char="•"/>
            </a:pPr>
            <a:r>
              <a:rPr lang="en-US" altLang="en-US" sz="1400">
                <a:latin typeface="Century Gothic" panose="020B0502020202020204" pitchFamily="34" charset="0"/>
              </a:rPr>
              <a:t>Jamal tells Maria that he feels hurt when she calls him a loser and he wants her to stop.</a:t>
            </a:r>
          </a:p>
          <a:p>
            <a:pPr eaLnBrk="1" hangingPunct="1">
              <a:buFontTx/>
              <a:buChar char="•"/>
            </a:pPr>
            <a:r>
              <a:rPr lang="en-US" altLang="en-US" sz="1400">
                <a:latin typeface="Century Gothic" panose="020B0502020202020204" pitchFamily="34" charset="0"/>
              </a:rPr>
              <a:t>Jason tells Jake that he does not like horror movies and would rather see something else.</a:t>
            </a:r>
          </a:p>
          <a:p>
            <a:pPr eaLnBrk="1" hangingPunct="1">
              <a:buFontTx/>
              <a:buChar char="•"/>
            </a:pPr>
            <a:r>
              <a:rPr lang="en-US" altLang="en-US" sz="1400">
                <a:latin typeface="Century Gothic" panose="020B0502020202020204" pitchFamily="34" charset="0"/>
              </a:rPr>
              <a:t>Or, give examples from your own life or examples you have observed.</a:t>
            </a:r>
          </a:p>
          <a:p>
            <a:pPr eaLnBrk="1" hangingPunct="1"/>
            <a:endParaRPr lang="en-US" altLang="en-US" sz="1400">
              <a:latin typeface="Century Gothic" panose="020B0502020202020204" pitchFamily="34" charset="0"/>
            </a:endParaRPr>
          </a:p>
          <a:p>
            <a:pPr eaLnBrk="1" hangingPunct="1">
              <a:buFontTx/>
              <a:buChar char="•"/>
            </a:pPr>
            <a:endParaRPr lang="en-US" altLang="en-US" sz="1400">
              <a:latin typeface="Century Gothic" panose="020B0502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2E8A09F-BA0A-4ABF-9D0D-A599D4270D8D}"/>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FB7D3C8-9468-4D86-A883-0F36F4E46671}" type="slidenum">
              <a:rPr lang="en-US" altLang="en-US" smtClean="0"/>
              <a:pPr/>
              <a:t>5</a:t>
            </a:fld>
            <a:endParaRPr lang="en-US" altLang="en-US"/>
          </a:p>
        </p:txBody>
      </p:sp>
      <p:sp>
        <p:nvSpPr>
          <p:cNvPr id="13315" name="Rectangle 2">
            <a:extLst>
              <a:ext uri="{FF2B5EF4-FFF2-40B4-BE49-F238E27FC236}">
                <a16:creationId xmlns:a16="http://schemas.microsoft.com/office/drawing/2014/main" id="{39A7E392-DD2A-4E81-AFA8-0CC3ED0408A7}"/>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9820A54B-8F90-41F7-92A7-4FF1B253222F}"/>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After defining AGGRESSIVE give some examples of aggressive responses to conflict such as:</a:t>
            </a:r>
          </a:p>
          <a:p>
            <a:pPr eaLnBrk="1" hangingPunct="1">
              <a:buFontTx/>
              <a:buChar char="•"/>
            </a:pPr>
            <a:r>
              <a:rPr lang="en-US" altLang="en-US" sz="1400">
                <a:latin typeface="Century Gothic" panose="020B0502020202020204" pitchFamily="34" charset="0"/>
              </a:rPr>
              <a:t>Davey is late for practice so he angrily yells at his mom on the way there.</a:t>
            </a:r>
          </a:p>
          <a:p>
            <a:pPr eaLnBrk="1" hangingPunct="1">
              <a:buFontTx/>
              <a:buChar char="•"/>
            </a:pPr>
            <a:r>
              <a:rPr lang="en-US" altLang="en-US" sz="1400">
                <a:latin typeface="Century Gothic" panose="020B0502020202020204" pitchFamily="34" charset="0"/>
              </a:rPr>
              <a:t>Louie punched Kareem because he heard that Kareem called him a name.</a:t>
            </a:r>
          </a:p>
          <a:p>
            <a:pPr eaLnBrk="1" hangingPunct="1">
              <a:buFontTx/>
              <a:buChar char="•"/>
            </a:pPr>
            <a:r>
              <a:rPr lang="en-US" altLang="en-US" sz="1400">
                <a:latin typeface="Century Gothic" panose="020B0502020202020204" pitchFamily="34" charset="0"/>
              </a:rPr>
              <a:t>Or, give other examples that you have observed.</a:t>
            </a:r>
          </a:p>
          <a:p>
            <a:pPr eaLnBrk="1" hangingPunct="1">
              <a:buFontTx/>
              <a:buChar char="•"/>
            </a:pPr>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822BFA2-13A3-43B2-A728-C0C0174B5D97}"/>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92827D1-6B5F-4A63-AB45-71442329BBE1}" type="slidenum">
              <a:rPr lang="en-US" altLang="en-US" smtClean="0"/>
              <a:pPr/>
              <a:t>6</a:t>
            </a:fld>
            <a:endParaRPr lang="en-US" altLang="en-US"/>
          </a:p>
        </p:txBody>
      </p:sp>
      <p:sp>
        <p:nvSpPr>
          <p:cNvPr id="15363" name="Rectangle 2">
            <a:extLst>
              <a:ext uri="{FF2B5EF4-FFF2-40B4-BE49-F238E27FC236}">
                <a16:creationId xmlns:a16="http://schemas.microsoft.com/office/drawing/2014/main" id="{020921EF-D1B5-45E8-A3D2-C1490F32B436}"/>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DDFC381A-D704-4226-87A6-5E6602701A6E}"/>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Give each student copy of </a:t>
            </a:r>
            <a:r>
              <a:rPr lang="en-US" altLang="en-US" sz="1400" b="1">
                <a:latin typeface="Century Gothic" panose="020B0502020202020204" pitchFamily="34" charset="0"/>
              </a:rPr>
              <a:t>Activity Sheet 1</a:t>
            </a:r>
            <a:r>
              <a:rPr lang="en-US" altLang="en-US" sz="1400">
                <a:latin typeface="Century Gothic" panose="020B0502020202020204" pitchFamily="34" charset="0"/>
              </a:rPr>
              <a:t> to write down their response to each question.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49F0292-93C0-40D0-82C7-0D3042F91636}"/>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DE22710-B96D-4E0C-9AB1-6B605C2B8BD5}" type="slidenum">
              <a:rPr lang="en-US" altLang="en-US" smtClean="0"/>
              <a:pPr/>
              <a:t>7</a:t>
            </a:fld>
            <a:endParaRPr lang="en-US" altLang="en-US"/>
          </a:p>
        </p:txBody>
      </p:sp>
      <p:sp>
        <p:nvSpPr>
          <p:cNvPr id="17411" name="Rectangle 2">
            <a:extLst>
              <a:ext uri="{FF2B5EF4-FFF2-40B4-BE49-F238E27FC236}">
                <a16:creationId xmlns:a16="http://schemas.microsoft.com/office/drawing/2014/main" id="{4FF5896C-EFB6-42EC-826C-DFC600013694}"/>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0DA8E373-D43A-4A5C-A498-B66CE84E13D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E36BAD3-9CD7-4A9B-998D-9A89B6FD446E}"/>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A6A3A9A-7779-4C4D-B15D-881CE149E50F}" type="slidenum">
              <a:rPr lang="en-US" altLang="en-US" smtClean="0"/>
              <a:pPr/>
              <a:t>8</a:t>
            </a:fld>
            <a:endParaRPr lang="en-US" altLang="en-US"/>
          </a:p>
        </p:txBody>
      </p:sp>
      <p:sp>
        <p:nvSpPr>
          <p:cNvPr id="19459" name="Rectangle 2">
            <a:extLst>
              <a:ext uri="{FF2B5EF4-FFF2-40B4-BE49-F238E27FC236}">
                <a16:creationId xmlns:a16="http://schemas.microsoft.com/office/drawing/2014/main" id="{9665786B-3DAA-4BFD-BD4C-050B4609D8E9}"/>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4B9BA88D-5A40-437F-AFFE-7389349E094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8E0ED69-E1AF-42A3-9C21-C13DFFE4D757}"/>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B03E80A-0EFD-4A3B-90AA-9E2D3D1D1404}" type="slidenum">
              <a:rPr lang="en-US" altLang="en-US" smtClean="0"/>
              <a:pPr/>
              <a:t>9</a:t>
            </a:fld>
            <a:endParaRPr lang="en-US" altLang="en-US"/>
          </a:p>
        </p:txBody>
      </p:sp>
      <p:sp>
        <p:nvSpPr>
          <p:cNvPr id="21507" name="Rectangle 2">
            <a:extLst>
              <a:ext uri="{FF2B5EF4-FFF2-40B4-BE49-F238E27FC236}">
                <a16:creationId xmlns:a16="http://schemas.microsoft.com/office/drawing/2014/main" id="{7B5FA586-A235-4E5E-9294-AAE082D47C13}"/>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A68427FA-B63C-4722-A326-995066874CE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1530878-55E9-4391-BB64-3AAF9A344382}"/>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id="{EB48E62F-BD01-463E-B608-93FBAEC24BCB}"/>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4AFDA278-D46F-444C-A88F-0F497098C424}"/>
                </a:ext>
              </a:extLst>
            </p:cNvPr>
            <p:cNvSpPr>
              <a:spLocks/>
            </p:cNvSpPr>
            <p:nvPr/>
          </p:nvSpPr>
          <p:spPr bwMode="ltGray">
            <a:xfrm>
              <a:off x="528" y="2400"/>
              <a:ext cx="5232" cy="1920"/>
            </a:xfrm>
            <a:custGeom>
              <a:avLst/>
              <a:gdLst>
                <a:gd name="T0" fmla="*/ 0 w 4897"/>
                <a:gd name="T1" fmla="*/ 0 h 2182"/>
                <a:gd name="T2" fmla="*/ 0 w 4897"/>
                <a:gd name="T3" fmla="*/ 1013 h 2182"/>
                <a:gd name="T4" fmla="*/ 7284 w 4897"/>
                <a:gd name="T5" fmla="*/ 1013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B3BA561C-36B1-45A1-80FF-79FAD43AB9AF}"/>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 name="Freeform 6">
              <a:extLst>
                <a:ext uri="{FF2B5EF4-FFF2-40B4-BE49-F238E27FC236}">
                  <a16:creationId xmlns:a16="http://schemas.microsoft.com/office/drawing/2014/main" id="{36E23E83-A2F5-4AB3-815D-ABF49EFBB454}"/>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 name="Freeform 7">
              <a:extLst>
                <a:ext uri="{FF2B5EF4-FFF2-40B4-BE49-F238E27FC236}">
                  <a16:creationId xmlns:a16="http://schemas.microsoft.com/office/drawing/2014/main" id="{C703BBF0-8A51-4982-99BA-3E53F645ACC8}"/>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Freeform 8">
              <a:extLst>
                <a:ext uri="{FF2B5EF4-FFF2-40B4-BE49-F238E27FC236}">
                  <a16:creationId xmlns:a16="http://schemas.microsoft.com/office/drawing/2014/main" id="{4F2C408C-DC85-4CB5-96DC-1D953C02C4C9}"/>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26633" name="Rectangle 9">
            <a:extLst>
              <a:ext uri="{FF2B5EF4-FFF2-40B4-BE49-F238E27FC236}">
                <a16:creationId xmlns:a16="http://schemas.microsoft.com/office/drawing/2014/main" id="{1D45A739-C0A6-4564-B30C-841F42B82720}"/>
              </a:ext>
            </a:extLst>
          </p:cNvPr>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26634" name="Rectangle 10">
            <a:extLst>
              <a:ext uri="{FF2B5EF4-FFF2-40B4-BE49-F238E27FC236}">
                <a16:creationId xmlns:a16="http://schemas.microsoft.com/office/drawing/2014/main" id="{8E32CACE-44A6-4BDB-895C-CB6A413A88A7}"/>
              </a:ext>
            </a:extLst>
          </p:cNvPr>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11" name="Rectangle 11">
            <a:extLst>
              <a:ext uri="{FF2B5EF4-FFF2-40B4-BE49-F238E27FC236}">
                <a16:creationId xmlns:a16="http://schemas.microsoft.com/office/drawing/2014/main" id="{3DF0E1AC-C2F1-4474-8794-C5CA3A3AD978}"/>
              </a:ext>
            </a:extLst>
          </p:cNvPr>
          <p:cNvSpPr>
            <a:spLocks noGrp="1" noChangeArrowheads="1"/>
          </p:cNvSpPr>
          <p:nvPr>
            <p:ph type="dt" sz="quarter" idx="10"/>
          </p:nvPr>
        </p:nvSpPr>
        <p:spPr>
          <a:xfrm>
            <a:off x="990600" y="6245225"/>
            <a:ext cx="1903413" cy="476250"/>
          </a:xfrm>
        </p:spPr>
        <p:txBody>
          <a:bodyPr/>
          <a:lstStyle>
            <a:lvl1pPr>
              <a:defRPr/>
            </a:lvl1pPr>
          </a:lstStyle>
          <a:p>
            <a:pPr>
              <a:defRPr/>
            </a:pPr>
            <a:endParaRPr lang="en-US" altLang="en-US"/>
          </a:p>
        </p:txBody>
      </p:sp>
      <p:sp>
        <p:nvSpPr>
          <p:cNvPr id="12" name="Rectangle 12">
            <a:extLst>
              <a:ext uri="{FF2B5EF4-FFF2-40B4-BE49-F238E27FC236}">
                <a16:creationId xmlns:a16="http://schemas.microsoft.com/office/drawing/2014/main" id="{75B604D6-7510-4D56-B4E5-79B636F98645}"/>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083CDD9B-CAC2-4ABE-8D26-1EA0439EC16E}"/>
              </a:ext>
            </a:extLst>
          </p:cNvPr>
          <p:cNvSpPr>
            <a:spLocks noGrp="1" noChangeArrowheads="1"/>
          </p:cNvSpPr>
          <p:nvPr>
            <p:ph type="sldNum" sz="quarter" idx="12"/>
          </p:nvPr>
        </p:nvSpPr>
        <p:spPr/>
        <p:txBody>
          <a:bodyPr/>
          <a:lstStyle>
            <a:lvl1pPr>
              <a:defRPr/>
            </a:lvl1pPr>
          </a:lstStyle>
          <a:p>
            <a:pPr>
              <a:defRPr/>
            </a:pPr>
            <a:fld id="{74C2F8D6-27F7-4F88-8585-859EB8D1C2ED}" type="slidenum">
              <a:rPr lang="en-US" altLang="en-US"/>
              <a:pPr>
                <a:defRPr/>
              </a:pPr>
              <a:t>‹#›</a:t>
            </a:fld>
            <a:endParaRPr lang="en-US" altLang="en-US"/>
          </a:p>
        </p:txBody>
      </p:sp>
    </p:spTree>
    <p:extLst>
      <p:ext uri="{BB962C8B-B14F-4D97-AF65-F5344CB8AC3E}">
        <p14:creationId xmlns:p14="http://schemas.microsoft.com/office/powerpoint/2010/main" val="358253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524A-99CC-4705-B781-3AF3551DDB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124889-B0DE-42AB-8FEF-633BAEC73B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083A0A12-E244-4E17-9862-CE92EB060C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8BDDAC0E-23FE-4CC5-B706-D701B0F579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7877CF1C-9FBD-43B6-8A05-80FFAE20AA3C}"/>
              </a:ext>
            </a:extLst>
          </p:cNvPr>
          <p:cNvSpPr>
            <a:spLocks noGrp="1" noChangeArrowheads="1"/>
          </p:cNvSpPr>
          <p:nvPr>
            <p:ph type="sldNum" sz="quarter" idx="12"/>
          </p:nvPr>
        </p:nvSpPr>
        <p:spPr>
          <a:ln/>
        </p:spPr>
        <p:txBody>
          <a:bodyPr/>
          <a:lstStyle>
            <a:lvl1pPr>
              <a:defRPr/>
            </a:lvl1pPr>
          </a:lstStyle>
          <a:p>
            <a:pPr>
              <a:defRPr/>
            </a:pPr>
            <a:fld id="{22CCEA60-C1D2-4ECA-A380-5F99DEF2A97B}" type="slidenum">
              <a:rPr lang="en-US" altLang="en-US"/>
              <a:pPr>
                <a:defRPr/>
              </a:pPr>
              <a:t>‹#›</a:t>
            </a:fld>
            <a:endParaRPr lang="en-US" altLang="en-US"/>
          </a:p>
        </p:txBody>
      </p:sp>
    </p:spTree>
    <p:extLst>
      <p:ext uri="{BB962C8B-B14F-4D97-AF65-F5344CB8AC3E}">
        <p14:creationId xmlns:p14="http://schemas.microsoft.com/office/powerpoint/2010/main" val="235429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3D25E-4682-4DD8-B053-B4DEF70855C5}"/>
              </a:ext>
            </a:extLst>
          </p:cNvPr>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77D165-D252-4DDC-AAD9-D9A8D2D93F71}"/>
              </a:ext>
            </a:extLst>
          </p:cNvPr>
          <p:cNvSpPr>
            <a:spLocks noGrp="1"/>
          </p:cNvSpPr>
          <p:nvPr>
            <p:ph type="body" orient="vert" idx="1"/>
          </p:nvPr>
        </p:nvSpPr>
        <p:spPr>
          <a:xfrm>
            <a:off x="457200" y="244475"/>
            <a:ext cx="6138863"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6D66797-2253-40CA-B151-24658D4592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E3B68427-6172-497E-A3BC-4BDC608758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80FA5E8F-6199-42DD-94D4-0114B506FD5A}"/>
              </a:ext>
            </a:extLst>
          </p:cNvPr>
          <p:cNvSpPr>
            <a:spLocks noGrp="1" noChangeArrowheads="1"/>
          </p:cNvSpPr>
          <p:nvPr>
            <p:ph type="sldNum" sz="quarter" idx="12"/>
          </p:nvPr>
        </p:nvSpPr>
        <p:spPr>
          <a:ln/>
        </p:spPr>
        <p:txBody>
          <a:bodyPr/>
          <a:lstStyle>
            <a:lvl1pPr>
              <a:defRPr/>
            </a:lvl1pPr>
          </a:lstStyle>
          <a:p>
            <a:pPr>
              <a:defRPr/>
            </a:pPr>
            <a:fld id="{1D656335-8C1E-4FA5-8DD1-371AAE77E427}" type="slidenum">
              <a:rPr lang="en-US" altLang="en-US"/>
              <a:pPr>
                <a:defRPr/>
              </a:pPr>
              <a:t>‹#›</a:t>
            </a:fld>
            <a:endParaRPr lang="en-US" altLang="en-US"/>
          </a:p>
        </p:txBody>
      </p:sp>
    </p:spTree>
    <p:extLst>
      <p:ext uri="{BB962C8B-B14F-4D97-AF65-F5344CB8AC3E}">
        <p14:creationId xmlns:p14="http://schemas.microsoft.com/office/powerpoint/2010/main" val="357667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1D76-93B2-4B13-8883-20598961D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1313D-1759-46D7-94B8-9D686FC709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11100FF-2C42-47BB-804C-BC8025BC88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9A4E5CB5-8C1E-4864-BD5A-2E2CC8F9C5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55D281EE-9509-4610-9AA9-BE74E7783B76}"/>
              </a:ext>
            </a:extLst>
          </p:cNvPr>
          <p:cNvSpPr>
            <a:spLocks noGrp="1" noChangeArrowheads="1"/>
          </p:cNvSpPr>
          <p:nvPr>
            <p:ph type="sldNum" sz="quarter" idx="12"/>
          </p:nvPr>
        </p:nvSpPr>
        <p:spPr>
          <a:ln/>
        </p:spPr>
        <p:txBody>
          <a:bodyPr/>
          <a:lstStyle>
            <a:lvl1pPr>
              <a:defRPr/>
            </a:lvl1pPr>
          </a:lstStyle>
          <a:p>
            <a:pPr>
              <a:defRPr/>
            </a:pPr>
            <a:fld id="{8D09435C-52F8-4B99-9762-CA373813D1BD}" type="slidenum">
              <a:rPr lang="en-US" altLang="en-US"/>
              <a:pPr>
                <a:defRPr/>
              </a:pPr>
              <a:t>‹#›</a:t>
            </a:fld>
            <a:endParaRPr lang="en-US" altLang="en-US"/>
          </a:p>
        </p:txBody>
      </p:sp>
    </p:spTree>
    <p:extLst>
      <p:ext uri="{BB962C8B-B14F-4D97-AF65-F5344CB8AC3E}">
        <p14:creationId xmlns:p14="http://schemas.microsoft.com/office/powerpoint/2010/main" val="12436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1D0-939B-4D08-A215-817C8CD8288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7F3568-FA25-44D4-BB27-A696D51ED8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1">
            <a:extLst>
              <a:ext uri="{FF2B5EF4-FFF2-40B4-BE49-F238E27FC236}">
                <a16:creationId xmlns:a16="http://schemas.microsoft.com/office/drawing/2014/main" id="{D83C5B8A-E9A6-4232-B6D0-0CA17AC52B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85C158C3-B5B4-448E-87B0-79B2ED51B5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327B39DB-8494-493F-B27C-107E9132FD2D}"/>
              </a:ext>
            </a:extLst>
          </p:cNvPr>
          <p:cNvSpPr>
            <a:spLocks noGrp="1" noChangeArrowheads="1"/>
          </p:cNvSpPr>
          <p:nvPr>
            <p:ph type="sldNum" sz="quarter" idx="12"/>
          </p:nvPr>
        </p:nvSpPr>
        <p:spPr>
          <a:ln/>
        </p:spPr>
        <p:txBody>
          <a:bodyPr/>
          <a:lstStyle>
            <a:lvl1pPr>
              <a:defRPr/>
            </a:lvl1pPr>
          </a:lstStyle>
          <a:p>
            <a:pPr>
              <a:defRPr/>
            </a:pPr>
            <a:fld id="{8A2772A5-416C-4895-B814-FC271F9D0D2A}" type="slidenum">
              <a:rPr lang="en-US" altLang="en-US"/>
              <a:pPr>
                <a:defRPr/>
              </a:pPr>
              <a:t>‹#›</a:t>
            </a:fld>
            <a:endParaRPr lang="en-US" altLang="en-US"/>
          </a:p>
        </p:txBody>
      </p:sp>
    </p:spTree>
    <p:extLst>
      <p:ext uri="{BB962C8B-B14F-4D97-AF65-F5344CB8AC3E}">
        <p14:creationId xmlns:p14="http://schemas.microsoft.com/office/powerpoint/2010/main" val="305385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592F-EBA8-41A5-8127-99DF3A3FB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6A838-D414-4DFF-8434-7A96E3888E49}"/>
              </a:ext>
            </a:extLst>
          </p:cNvPr>
          <p:cNvSpPr>
            <a:spLocks noGrp="1"/>
          </p:cNvSpPr>
          <p:nvPr>
            <p:ph sz="half" idx="1"/>
          </p:nvPr>
        </p:nvSpPr>
        <p:spPr>
          <a:xfrm>
            <a:off x="838200"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5326E3-1763-482D-96CA-4891DAD6717D}"/>
              </a:ext>
            </a:extLst>
          </p:cNvPr>
          <p:cNvSpPr>
            <a:spLocks noGrp="1"/>
          </p:cNvSpPr>
          <p:nvPr>
            <p:ph sz="half" idx="2"/>
          </p:nvPr>
        </p:nvSpPr>
        <p:spPr>
          <a:xfrm>
            <a:off x="4918075"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7BD90B83-15E3-440C-8473-C09F0056B6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A1D318BC-3528-4DBC-ACF4-2740808893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E3081CD7-6688-4F4A-B714-2215A3916978}"/>
              </a:ext>
            </a:extLst>
          </p:cNvPr>
          <p:cNvSpPr>
            <a:spLocks noGrp="1" noChangeArrowheads="1"/>
          </p:cNvSpPr>
          <p:nvPr>
            <p:ph type="sldNum" sz="quarter" idx="12"/>
          </p:nvPr>
        </p:nvSpPr>
        <p:spPr>
          <a:ln/>
        </p:spPr>
        <p:txBody>
          <a:bodyPr/>
          <a:lstStyle>
            <a:lvl1pPr>
              <a:defRPr/>
            </a:lvl1pPr>
          </a:lstStyle>
          <a:p>
            <a:pPr>
              <a:defRPr/>
            </a:pPr>
            <a:fld id="{03800B8E-E825-4A0D-A256-A469ED5CBB95}" type="slidenum">
              <a:rPr lang="en-US" altLang="en-US"/>
              <a:pPr>
                <a:defRPr/>
              </a:pPr>
              <a:t>‹#›</a:t>
            </a:fld>
            <a:endParaRPr lang="en-US" altLang="en-US"/>
          </a:p>
        </p:txBody>
      </p:sp>
    </p:spTree>
    <p:extLst>
      <p:ext uri="{BB962C8B-B14F-4D97-AF65-F5344CB8AC3E}">
        <p14:creationId xmlns:p14="http://schemas.microsoft.com/office/powerpoint/2010/main" val="316888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BEFB-0FB1-4122-BCB4-42B1C461E3B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77C601-0409-488C-97EC-1CDB57FA943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225E8-8634-419C-AA28-ECF19282B77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19345-1288-4E0F-B92E-4A9489B8FB2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56A71C-0A0A-430D-95C1-99054A523E5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D16EB53C-039D-4898-9EFC-C99B2EC14D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16EF4A74-830F-415D-A3A3-6B26AAA540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a:extLst>
              <a:ext uri="{FF2B5EF4-FFF2-40B4-BE49-F238E27FC236}">
                <a16:creationId xmlns:a16="http://schemas.microsoft.com/office/drawing/2014/main" id="{1C455526-8D4A-474F-BA33-07A1F3A61610}"/>
              </a:ext>
            </a:extLst>
          </p:cNvPr>
          <p:cNvSpPr>
            <a:spLocks noGrp="1" noChangeArrowheads="1"/>
          </p:cNvSpPr>
          <p:nvPr>
            <p:ph type="sldNum" sz="quarter" idx="12"/>
          </p:nvPr>
        </p:nvSpPr>
        <p:spPr>
          <a:ln/>
        </p:spPr>
        <p:txBody>
          <a:bodyPr/>
          <a:lstStyle>
            <a:lvl1pPr>
              <a:defRPr/>
            </a:lvl1pPr>
          </a:lstStyle>
          <a:p>
            <a:pPr>
              <a:defRPr/>
            </a:pPr>
            <a:fld id="{F99E261F-D6E5-4C46-88F9-38E65D886F98}" type="slidenum">
              <a:rPr lang="en-US" altLang="en-US"/>
              <a:pPr>
                <a:defRPr/>
              </a:pPr>
              <a:t>‹#›</a:t>
            </a:fld>
            <a:endParaRPr lang="en-US" altLang="en-US"/>
          </a:p>
        </p:txBody>
      </p:sp>
    </p:spTree>
    <p:extLst>
      <p:ext uri="{BB962C8B-B14F-4D97-AF65-F5344CB8AC3E}">
        <p14:creationId xmlns:p14="http://schemas.microsoft.com/office/powerpoint/2010/main" val="254651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3BBC-7E98-452B-BEAB-93BC4EF0C68E}"/>
              </a:ext>
            </a:extLst>
          </p:cNvPr>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A242A1B5-EEC2-4494-8843-C68A4FC0AD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74C63393-A6E1-4FB3-99A0-606B7F3289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1C68A9A-2887-43FC-B791-5A9515AF890F}"/>
              </a:ext>
            </a:extLst>
          </p:cNvPr>
          <p:cNvSpPr>
            <a:spLocks noGrp="1" noChangeArrowheads="1"/>
          </p:cNvSpPr>
          <p:nvPr>
            <p:ph type="sldNum" sz="quarter" idx="12"/>
          </p:nvPr>
        </p:nvSpPr>
        <p:spPr>
          <a:ln/>
        </p:spPr>
        <p:txBody>
          <a:bodyPr/>
          <a:lstStyle>
            <a:lvl1pPr>
              <a:defRPr/>
            </a:lvl1pPr>
          </a:lstStyle>
          <a:p>
            <a:pPr>
              <a:defRPr/>
            </a:pPr>
            <a:fld id="{D6E603C4-395B-4A27-9DF7-7D04D4C76174}" type="slidenum">
              <a:rPr lang="en-US" altLang="en-US"/>
              <a:pPr>
                <a:defRPr/>
              </a:pPr>
              <a:t>‹#›</a:t>
            </a:fld>
            <a:endParaRPr lang="en-US" altLang="en-US"/>
          </a:p>
        </p:txBody>
      </p:sp>
    </p:spTree>
    <p:extLst>
      <p:ext uri="{BB962C8B-B14F-4D97-AF65-F5344CB8AC3E}">
        <p14:creationId xmlns:p14="http://schemas.microsoft.com/office/powerpoint/2010/main" val="293942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36B0F369-5AC2-47BF-A584-80A3FC4895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062DA103-D4EE-4003-8EB7-E2DC6BFC98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2F2F7B44-694E-41AA-92DB-B988C3498E4B}"/>
              </a:ext>
            </a:extLst>
          </p:cNvPr>
          <p:cNvSpPr>
            <a:spLocks noGrp="1" noChangeArrowheads="1"/>
          </p:cNvSpPr>
          <p:nvPr>
            <p:ph type="sldNum" sz="quarter" idx="12"/>
          </p:nvPr>
        </p:nvSpPr>
        <p:spPr>
          <a:ln/>
        </p:spPr>
        <p:txBody>
          <a:bodyPr/>
          <a:lstStyle>
            <a:lvl1pPr>
              <a:defRPr/>
            </a:lvl1pPr>
          </a:lstStyle>
          <a:p>
            <a:pPr>
              <a:defRPr/>
            </a:pPr>
            <a:fld id="{EBEFACE4-AA3B-4A24-B4F3-CF0F40094747}" type="slidenum">
              <a:rPr lang="en-US" altLang="en-US"/>
              <a:pPr>
                <a:defRPr/>
              </a:pPr>
              <a:t>‹#›</a:t>
            </a:fld>
            <a:endParaRPr lang="en-US" altLang="en-US"/>
          </a:p>
        </p:txBody>
      </p:sp>
    </p:spTree>
    <p:extLst>
      <p:ext uri="{BB962C8B-B14F-4D97-AF65-F5344CB8AC3E}">
        <p14:creationId xmlns:p14="http://schemas.microsoft.com/office/powerpoint/2010/main" val="383445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E20C-629D-44AF-A291-27BA1D9FD9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2BC91E-2D48-4197-98A2-36DCF5D42DE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A7F995-617E-4AFA-82E8-E6F2B9808F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8C82D7C2-D1BD-46B7-A0A8-6D9A1838CB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6513CD64-3663-475C-AF0E-8CE23419D3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CEF35679-FAA3-40F2-A3D3-18946EEDAC62}"/>
              </a:ext>
            </a:extLst>
          </p:cNvPr>
          <p:cNvSpPr>
            <a:spLocks noGrp="1" noChangeArrowheads="1"/>
          </p:cNvSpPr>
          <p:nvPr>
            <p:ph type="sldNum" sz="quarter" idx="12"/>
          </p:nvPr>
        </p:nvSpPr>
        <p:spPr>
          <a:ln/>
        </p:spPr>
        <p:txBody>
          <a:bodyPr/>
          <a:lstStyle>
            <a:lvl1pPr>
              <a:defRPr/>
            </a:lvl1pPr>
          </a:lstStyle>
          <a:p>
            <a:pPr>
              <a:defRPr/>
            </a:pPr>
            <a:fld id="{9EAC2B0D-F3B7-4B39-B1B8-55AE73B211A7}" type="slidenum">
              <a:rPr lang="en-US" altLang="en-US"/>
              <a:pPr>
                <a:defRPr/>
              </a:pPr>
              <a:t>‹#›</a:t>
            </a:fld>
            <a:endParaRPr lang="en-US" altLang="en-US"/>
          </a:p>
        </p:txBody>
      </p:sp>
    </p:spTree>
    <p:extLst>
      <p:ext uri="{BB962C8B-B14F-4D97-AF65-F5344CB8AC3E}">
        <p14:creationId xmlns:p14="http://schemas.microsoft.com/office/powerpoint/2010/main" val="192620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EAEF-3360-4E2C-8FEF-2100E7B28C5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B175DF-F25A-40A3-9855-D3FC552624C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84BC305-D64E-46D0-873E-536E2D5E9B0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4D0DF2E1-F365-489B-8CF7-E0D650EABF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9EB51032-5800-438D-AD0F-237DFE45CA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F1A32DB0-D19D-4EE1-A8AD-1F15C6E0F056}"/>
              </a:ext>
            </a:extLst>
          </p:cNvPr>
          <p:cNvSpPr>
            <a:spLocks noGrp="1" noChangeArrowheads="1"/>
          </p:cNvSpPr>
          <p:nvPr>
            <p:ph type="sldNum" sz="quarter" idx="12"/>
          </p:nvPr>
        </p:nvSpPr>
        <p:spPr>
          <a:ln/>
        </p:spPr>
        <p:txBody>
          <a:bodyPr/>
          <a:lstStyle>
            <a:lvl1pPr>
              <a:defRPr/>
            </a:lvl1pPr>
          </a:lstStyle>
          <a:p>
            <a:pPr>
              <a:defRPr/>
            </a:pPr>
            <a:fld id="{5A27ACCB-F569-4F6E-8F1A-3492A3147914}" type="slidenum">
              <a:rPr lang="en-US" altLang="en-US"/>
              <a:pPr>
                <a:defRPr/>
              </a:pPr>
              <a:t>‹#›</a:t>
            </a:fld>
            <a:endParaRPr lang="en-US" altLang="en-US"/>
          </a:p>
        </p:txBody>
      </p:sp>
    </p:spTree>
    <p:extLst>
      <p:ext uri="{BB962C8B-B14F-4D97-AF65-F5344CB8AC3E}">
        <p14:creationId xmlns:p14="http://schemas.microsoft.com/office/powerpoint/2010/main" val="344775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D5E93B2-F4B2-4B78-936B-112C5BEE204E}"/>
              </a:ext>
            </a:extLst>
          </p:cNvPr>
          <p:cNvGrpSpPr>
            <a:grpSpLocks/>
          </p:cNvGrpSpPr>
          <p:nvPr/>
        </p:nvGrpSpPr>
        <p:grpSpPr bwMode="auto">
          <a:xfrm>
            <a:off x="319088" y="1828800"/>
            <a:ext cx="8824912" cy="5029200"/>
            <a:chOff x="201" y="1152"/>
            <a:chExt cx="5559" cy="3168"/>
          </a:xfrm>
        </p:grpSpPr>
        <p:sp>
          <p:nvSpPr>
            <p:cNvPr id="1032" name="Freeform 3">
              <a:extLst>
                <a:ext uri="{FF2B5EF4-FFF2-40B4-BE49-F238E27FC236}">
                  <a16:creationId xmlns:a16="http://schemas.microsoft.com/office/drawing/2014/main" id="{179810DB-AC66-4D59-BEF0-13C9D97C9D74}"/>
                </a:ext>
              </a:extLst>
            </p:cNvPr>
            <p:cNvSpPr>
              <a:spLocks/>
            </p:cNvSpPr>
            <p:nvPr/>
          </p:nvSpPr>
          <p:spPr bwMode="ltGray">
            <a:xfrm>
              <a:off x="528" y="2909"/>
              <a:ext cx="5232" cy="1411"/>
            </a:xfrm>
            <a:custGeom>
              <a:avLst/>
              <a:gdLst>
                <a:gd name="T0" fmla="*/ 0 w 4897"/>
                <a:gd name="T1" fmla="*/ 0 h 2182"/>
                <a:gd name="T2" fmla="*/ 0 w 4897"/>
                <a:gd name="T3" fmla="*/ 160 h 2182"/>
                <a:gd name="T4" fmla="*/ 7284 w 4897"/>
                <a:gd name="T5" fmla="*/ 160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86AE9FDC-5969-4D08-8DC8-F475E725847D}"/>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F7A0B51C-6521-4886-A4AC-A84C25FA7043}"/>
                </a:ext>
              </a:extLst>
            </p:cNvPr>
            <p:cNvSpPr>
              <a:spLocks/>
            </p:cNvSpPr>
            <p:nvPr/>
          </p:nvSpPr>
          <p:spPr bwMode="ltGray">
            <a:xfrm>
              <a:off x="528" y="2932"/>
              <a:ext cx="5232" cy="1388"/>
            </a:xfrm>
            <a:custGeom>
              <a:avLst/>
              <a:gdLst>
                <a:gd name="T0" fmla="*/ 0 w 4897"/>
                <a:gd name="T1" fmla="*/ 0 h 2182"/>
                <a:gd name="T2" fmla="*/ 0 w 4897"/>
                <a:gd name="T3" fmla="*/ 144 h 2182"/>
                <a:gd name="T4" fmla="*/ 7284 w 4897"/>
                <a:gd name="T5" fmla="*/ 144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6" name="Freeform 6">
              <a:extLst>
                <a:ext uri="{FF2B5EF4-FFF2-40B4-BE49-F238E27FC236}">
                  <a16:creationId xmlns:a16="http://schemas.microsoft.com/office/drawing/2014/main" id="{7925684D-62B9-4F9B-9B0A-52CB0280A90B}"/>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5607" name="Freeform 7">
              <a:extLst>
                <a:ext uri="{FF2B5EF4-FFF2-40B4-BE49-F238E27FC236}">
                  <a16:creationId xmlns:a16="http://schemas.microsoft.com/office/drawing/2014/main" id="{861FF019-B903-41FE-8CB3-0627A689F979}"/>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5608" name="Freeform 8">
              <a:extLst>
                <a:ext uri="{FF2B5EF4-FFF2-40B4-BE49-F238E27FC236}">
                  <a16:creationId xmlns:a16="http://schemas.microsoft.com/office/drawing/2014/main" id="{B1EA1DFE-7450-4AAB-B2F0-D3354EAE31B0}"/>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5609" name="Freeform 9">
              <a:extLst>
                <a:ext uri="{FF2B5EF4-FFF2-40B4-BE49-F238E27FC236}">
                  <a16:creationId xmlns:a16="http://schemas.microsoft.com/office/drawing/2014/main" id="{02829C7B-6BF1-4A1B-B49F-BB3CA7F9DCC7}"/>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5610" name="Freeform 10">
              <a:extLst>
                <a:ext uri="{FF2B5EF4-FFF2-40B4-BE49-F238E27FC236}">
                  <a16:creationId xmlns:a16="http://schemas.microsoft.com/office/drawing/2014/main" id="{5CE50062-E93E-4C50-9872-9DA95FCDF255}"/>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25611" name="Rectangle 11">
            <a:extLst>
              <a:ext uri="{FF2B5EF4-FFF2-40B4-BE49-F238E27FC236}">
                <a16:creationId xmlns:a16="http://schemas.microsoft.com/office/drawing/2014/main" id="{745F3187-1326-4205-B981-1AB6BD4CDC17}"/>
              </a:ext>
            </a:extLst>
          </p:cNvPr>
          <p:cNvSpPr>
            <a:spLocks noGrp="1" noChangeArrowheads="1"/>
          </p:cNvSpPr>
          <p:nvPr>
            <p:ph type="dt" sz="half" idx="2"/>
          </p:nvPr>
        </p:nvSpPr>
        <p:spPr bwMode="auto">
          <a:xfrm>
            <a:off x="838200" y="6245225"/>
            <a:ext cx="19034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25612" name="Rectangle 12">
            <a:extLst>
              <a:ext uri="{FF2B5EF4-FFF2-40B4-BE49-F238E27FC236}">
                <a16:creationId xmlns:a16="http://schemas.microsoft.com/office/drawing/2014/main" id="{FD5CAA47-58B3-4833-87B6-F496F6E1FA4C}"/>
              </a:ext>
            </a:extLst>
          </p:cNvPr>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25613" name="Rectangle 13">
            <a:extLst>
              <a:ext uri="{FF2B5EF4-FFF2-40B4-BE49-F238E27FC236}">
                <a16:creationId xmlns:a16="http://schemas.microsoft.com/office/drawing/2014/main" id="{66F15830-EC3E-4791-912E-D7C94E8219C5}"/>
              </a:ext>
            </a:extLst>
          </p:cNvPr>
          <p:cNvSpPr>
            <a:spLocks noGrp="1" noChangeArrowheads="1"/>
          </p:cNvSpPr>
          <p:nvPr>
            <p:ph type="sldNum" sz="quarter" idx="4"/>
          </p:nvPr>
        </p:nvSpPr>
        <p:spPr bwMode="auto">
          <a:xfrm>
            <a:off x="6938963" y="6245225"/>
            <a:ext cx="1900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BB2452CE-F2B5-439F-8995-E621E73539DA}" type="slidenum">
              <a:rPr lang="en-US" altLang="en-US"/>
              <a:pPr>
                <a:defRPr/>
              </a:pPr>
              <a:t>‹#›</a:t>
            </a:fld>
            <a:endParaRPr lang="en-US" altLang="en-US"/>
          </a:p>
        </p:txBody>
      </p:sp>
      <p:sp>
        <p:nvSpPr>
          <p:cNvPr id="25614" name="Rectangle 14">
            <a:extLst>
              <a:ext uri="{FF2B5EF4-FFF2-40B4-BE49-F238E27FC236}">
                <a16:creationId xmlns:a16="http://schemas.microsoft.com/office/drawing/2014/main" id="{A8D8BE70-1BE8-4848-B24F-3E465F806EB2}"/>
              </a:ext>
            </a:extLst>
          </p:cNvPr>
          <p:cNvSpPr>
            <a:spLocks noGrp="1" noRot="1" noChangeArrowheads="1"/>
          </p:cNvSpPr>
          <p:nvPr>
            <p:ph type="title"/>
          </p:nvPr>
        </p:nvSpPr>
        <p:spPr bwMode="auto">
          <a:xfrm>
            <a:off x="457200" y="244475"/>
            <a:ext cx="83867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15" name="Rectangle 15">
            <a:extLst>
              <a:ext uri="{FF2B5EF4-FFF2-40B4-BE49-F238E27FC236}">
                <a16:creationId xmlns:a16="http://schemas.microsoft.com/office/drawing/2014/main" id="{8BC82639-3AA2-44D7-8642-6CEC5ABD7F67}"/>
              </a:ext>
            </a:extLst>
          </p:cNvPr>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52"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breadnmolasses.com/blog/kingbeige---stare-down.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stanfield.com/"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6F48713-0BCE-4ACD-8469-59DB2F60F073}"/>
              </a:ext>
            </a:extLst>
          </p:cNvPr>
          <p:cNvSpPr>
            <a:spLocks noGrp="1" noChangeArrowheads="1"/>
          </p:cNvSpPr>
          <p:nvPr>
            <p:ph type="ctrTitle"/>
          </p:nvPr>
        </p:nvSpPr>
        <p:spPr/>
        <p:txBody>
          <a:bodyPr/>
          <a:lstStyle/>
          <a:p>
            <a:pPr eaLnBrk="1" hangingPunct="1">
              <a:defRPr/>
            </a:pPr>
            <a:r>
              <a:rPr lang="en-US" altLang="en-US"/>
              <a:t>Assertive vs. Aggressive</a:t>
            </a:r>
          </a:p>
        </p:txBody>
      </p:sp>
      <p:graphicFrame>
        <p:nvGraphicFramePr>
          <p:cNvPr id="4099" name="Object 4">
            <a:extLst>
              <a:ext uri="{FF2B5EF4-FFF2-40B4-BE49-F238E27FC236}">
                <a16:creationId xmlns:a16="http://schemas.microsoft.com/office/drawing/2014/main" id="{E036C3FD-85B1-4E19-B67A-5338051A4838}"/>
              </a:ext>
            </a:extLst>
          </p:cNvPr>
          <p:cNvGraphicFramePr>
            <a:graphicFrameLocks noChangeAspect="1"/>
          </p:cNvGraphicFramePr>
          <p:nvPr/>
        </p:nvGraphicFramePr>
        <p:xfrm>
          <a:off x="6551613" y="3581400"/>
          <a:ext cx="2333625" cy="3124200"/>
        </p:xfrm>
        <a:graphic>
          <a:graphicData uri="http://schemas.openxmlformats.org/presentationml/2006/ole">
            <mc:AlternateContent xmlns:mc="http://schemas.openxmlformats.org/markup-compatibility/2006">
              <mc:Choice xmlns:v="urn:schemas-microsoft-com:vml" Requires="v">
                <p:oleObj spid="_x0000_s4100" name="Document" r:id="rId4" imgW="5253611" imgH="7033029" progId="Word.Document.8">
                  <p:embed/>
                </p:oleObj>
              </mc:Choice>
              <mc:Fallback>
                <p:oleObj name="Document" r:id="rId4" imgW="5253611" imgH="7033029"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613" y="3581400"/>
                        <a:ext cx="2333625" cy="3124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109E870-7F64-4736-B31C-BF7BE03171BB}"/>
              </a:ext>
            </a:extLst>
          </p:cNvPr>
          <p:cNvSpPr>
            <a:spLocks noGrp="1" noRot="1" noChangeArrowheads="1"/>
          </p:cNvSpPr>
          <p:nvPr>
            <p:ph type="title"/>
          </p:nvPr>
        </p:nvSpPr>
        <p:spPr/>
        <p:txBody>
          <a:bodyPr/>
          <a:lstStyle/>
          <a:p>
            <a:pPr eaLnBrk="1" hangingPunct="1">
              <a:defRPr/>
            </a:pPr>
            <a:r>
              <a:rPr lang="en-US" altLang="en-US"/>
              <a:t>Survey – Conflict Resolution Style</a:t>
            </a:r>
          </a:p>
        </p:txBody>
      </p:sp>
      <p:sp>
        <p:nvSpPr>
          <p:cNvPr id="74755" name="Rectangle 3">
            <a:extLst>
              <a:ext uri="{FF2B5EF4-FFF2-40B4-BE49-F238E27FC236}">
                <a16:creationId xmlns:a16="http://schemas.microsoft.com/office/drawing/2014/main" id="{4D5FF6A0-51DD-4FDA-A99A-35E42870A756}"/>
              </a:ext>
            </a:extLst>
          </p:cNvPr>
          <p:cNvSpPr>
            <a:spLocks noGrp="1" noRot="1" noChangeArrowheads="1"/>
          </p:cNvSpPr>
          <p:nvPr>
            <p:ph type="body" idx="1"/>
          </p:nvPr>
        </p:nvSpPr>
        <p:spPr/>
        <p:txBody>
          <a:bodyPr/>
          <a:lstStyle/>
          <a:p>
            <a:pPr marL="609600" indent="-609600" eaLnBrk="1" hangingPunct="1">
              <a:buFont typeface="Wingdings" panose="05000000000000000000" pitchFamily="2" charset="2"/>
              <a:buAutoNum type="arabicPeriod" startAt="5"/>
              <a:defRPr/>
            </a:pPr>
            <a:r>
              <a:rPr lang="en-US" altLang="en-US"/>
              <a:t>If someone tells a lie about me</a:t>
            </a:r>
          </a:p>
          <a:p>
            <a:pPr marL="990600" lvl="1" indent="-533400" eaLnBrk="1" hangingPunct="1">
              <a:buFont typeface="Wingdings" panose="05000000000000000000" pitchFamily="2" charset="2"/>
              <a:buAutoNum type="alphaUcPeriod"/>
              <a:defRPr/>
            </a:pPr>
            <a:r>
              <a:rPr lang="en-US" altLang="en-US"/>
              <a:t>I call the person a liar</a:t>
            </a:r>
          </a:p>
          <a:p>
            <a:pPr marL="990600" lvl="1" indent="-533400" eaLnBrk="1" hangingPunct="1">
              <a:buFont typeface="Wingdings" panose="05000000000000000000" pitchFamily="2" charset="2"/>
              <a:buAutoNum type="alphaUcPeriod"/>
              <a:defRPr/>
            </a:pPr>
            <a:r>
              <a:rPr lang="en-US" altLang="en-US"/>
              <a:t>I ask the person why he/she said that and tell them it is not true</a:t>
            </a:r>
          </a:p>
          <a:p>
            <a:pPr marL="990600" lvl="1" indent="-533400" eaLnBrk="1" hangingPunct="1">
              <a:buFont typeface="Wingdings" panose="05000000000000000000" pitchFamily="2" charset="2"/>
              <a:buAutoNum type="alphaUcPeriod"/>
              <a:defRPr/>
            </a:pPr>
            <a:r>
              <a:rPr lang="en-US" altLang="en-US"/>
              <a:t>I ignore it and pretend it didn’t happen</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F287DCD-F07B-421B-AE45-63774B1F34D8}"/>
              </a:ext>
            </a:extLst>
          </p:cNvPr>
          <p:cNvSpPr>
            <a:spLocks noGrp="1" noRot="1" noChangeArrowheads="1"/>
          </p:cNvSpPr>
          <p:nvPr>
            <p:ph type="title"/>
          </p:nvPr>
        </p:nvSpPr>
        <p:spPr/>
        <p:txBody>
          <a:bodyPr/>
          <a:lstStyle/>
          <a:p>
            <a:pPr eaLnBrk="1" hangingPunct="1">
              <a:defRPr/>
            </a:pPr>
            <a:r>
              <a:rPr lang="en-US" altLang="en-US"/>
              <a:t>How Did You Score?</a:t>
            </a:r>
          </a:p>
        </p:txBody>
      </p:sp>
      <p:sp>
        <p:nvSpPr>
          <p:cNvPr id="75779" name="Rectangle 3">
            <a:extLst>
              <a:ext uri="{FF2B5EF4-FFF2-40B4-BE49-F238E27FC236}">
                <a16:creationId xmlns:a16="http://schemas.microsoft.com/office/drawing/2014/main" id="{6BA5D6ED-8415-43B7-B9F6-5500B85D774A}"/>
              </a:ext>
            </a:extLst>
          </p:cNvPr>
          <p:cNvSpPr>
            <a:spLocks noGrp="1" noRot="1" noChangeArrowheads="1"/>
          </p:cNvSpPr>
          <p:nvPr>
            <p:ph type="body" idx="1"/>
          </p:nvPr>
        </p:nvSpPr>
        <p:spPr/>
        <p:txBody>
          <a:bodyPr/>
          <a:lstStyle/>
          <a:p>
            <a:pPr eaLnBrk="1" hangingPunct="1">
              <a:buFont typeface="Wingdings" panose="05000000000000000000" pitchFamily="2" charset="2"/>
              <a:buNone/>
              <a:defRPr/>
            </a:pPr>
            <a:r>
              <a:rPr lang="en-US" altLang="en-US"/>
              <a:t>Mostly A’s – Your response to conflict is </a:t>
            </a:r>
          </a:p>
          <a:p>
            <a:pPr algn="ctr" eaLnBrk="1" hangingPunct="1">
              <a:buFont typeface="Wingdings" panose="05000000000000000000" pitchFamily="2" charset="2"/>
              <a:buNone/>
              <a:defRPr/>
            </a:pPr>
            <a:r>
              <a:rPr lang="en-US" altLang="en-US" sz="4000"/>
              <a:t>AGGRESSIVE</a:t>
            </a:r>
          </a:p>
          <a:p>
            <a:pPr eaLnBrk="1" hangingPunct="1">
              <a:buFont typeface="Wingdings" panose="05000000000000000000" pitchFamily="2" charset="2"/>
              <a:buNone/>
              <a:defRPr/>
            </a:pPr>
            <a:r>
              <a:rPr lang="en-US" altLang="en-US"/>
              <a:t>Mostly B’s – Your response to conflict is</a:t>
            </a:r>
          </a:p>
          <a:p>
            <a:pPr algn="ctr" eaLnBrk="1" hangingPunct="1">
              <a:buFont typeface="Wingdings" panose="05000000000000000000" pitchFamily="2" charset="2"/>
              <a:buNone/>
              <a:defRPr/>
            </a:pPr>
            <a:r>
              <a:rPr lang="en-US" altLang="en-US" sz="4000"/>
              <a:t>ASSERTIVE</a:t>
            </a:r>
          </a:p>
          <a:p>
            <a:pPr eaLnBrk="1" hangingPunct="1">
              <a:buFont typeface="Wingdings" panose="05000000000000000000" pitchFamily="2" charset="2"/>
              <a:buNone/>
              <a:defRPr/>
            </a:pPr>
            <a:r>
              <a:rPr lang="en-US" altLang="en-US"/>
              <a:t>Mostly C’s – Your response to conflict is</a:t>
            </a:r>
          </a:p>
          <a:p>
            <a:pPr algn="ctr" eaLnBrk="1" hangingPunct="1">
              <a:buFont typeface="Wingdings" panose="05000000000000000000" pitchFamily="2" charset="2"/>
              <a:buNone/>
              <a:defRPr/>
            </a:pPr>
            <a:r>
              <a:rPr lang="en-US" altLang="en-US" sz="4000"/>
              <a:t>PASSIVE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041D549B-298A-48D2-B291-1CFB3CC0A290}"/>
              </a:ext>
            </a:extLst>
          </p:cNvPr>
          <p:cNvSpPr>
            <a:spLocks noGrp="1" noRot="1" noChangeArrowheads="1"/>
          </p:cNvSpPr>
          <p:nvPr>
            <p:ph type="body" idx="4294967295"/>
          </p:nvPr>
        </p:nvSpPr>
        <p:spPr>
          <a:xfrm>
            <a:off x="1136650" y="1905000"/>
            <a:ext cx="8007350" cy="4191000"/>
          </a:xfrm>
        </p:spPr>
        <p:txBody>
          <a:bodyPr/>
          <a:lstStyle/>
          <a:p>
            <a:pPr eaLnBrk="1" hangingPunct="1">
              <a:defRPr/>
            </a:pPr>
            <a:r>
              <a:rPr lang="en-US" altLang="en-US" sz="6000"/>
              <a:t>Passive? </a:t>
            </a:r>
          </a:p>
          <a:p>
            <a:pPr eaLnBrk="1" hangingPunct="1">
              <a:defRPr/>
            </a:pPr>
            <a:r>
              <a:rPr lang="en-US" altLang="en-US" sz="6000"/>
              <a:t>Assertive?</a:t>
            </a:r>
          </a:p>
          <a:p>
            <a:pPr eaLnBrk="1" hangingPunct="1">
              <a:defRPr/>
            </a:pPr>
            <a:r>
              <a:rPr lang="en-US" altLang="en-US" sz="6000"/>
              <a:t>Aggressive?</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E3852BB5-D65D-41D1-80CB-85DC8D99AE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w="12700">
            <a:solidFill>
              <a:srgbClr val="29292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ssertive">
            <a:extLst>
              <a:ext uri="{FF2B5EF4-FFF2-40B4-BE49-F238E27FC236}">
                <a16:creationId xmlns:a16="http://schemas.microsoft.com/office/drawing/2014/main" id="{5C96FF6C-FE80-4CDB-AF87-D33A5D745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
            <a:ext cx="6964363" cy="60467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5">
            <a:extLst>
              <a:ext uri="{FF2B5EF4-FFF2-40B4-BE49-F238E27FC236}">
                <a16:creationId xmlns:a16="http://schemas.microsoft.com/office/drawing/2014/main" id="{4C53B848-D1C4-40C8-B138-BF13DB38EEF0}"/>
              </a:ext>
            </a:extLst>
          </p:cNvPr>
          <p:cNvSpPr txBox="1">
            <a:spLocks noChangeArrowheads="1"/>
          </p:cNvSpPr>
          <p:nvPr/>
        </p:nvSpPr>
        <p:spPr bwMode="auto">
          <a:xfrm>
            <a:off x="1676400" y="63246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a:t>www.crystalinks.com </a:t>
            </a:r>
          </a:p>
        </p:txBody>
      </p:sp>
      <p:graphicFrame>
        <p:nvGraphicFramePr>
          <p:cNvPr id="49164" name="Group 12">
            <a:extLst>
              <a:ext uri="{FF2B5EF4-FFF2-40B4-BE49-F238E27FC236}">
                <a16:creationId xmlns:a16="http://schemas.microsoft.com/office/drawing/2014/main" id="{1D4761B3-1052-4B4E-A081-F254E285048C}"/>
              </a:ext>
            </a:extLst>
          </p:cNvPr>
          <p:cNvGraphicFramePr>
            <a:graphicFrameLocks noGrp="1"/>
          </p:cNvGraphicFramePr>
          <p:nvPr/>
        </p:nvGraphicFramePr>
        <p:xfrm>
          <a:off x="1600200" y="6324600"/>
          <a:ext cx="2667000" cy="517525"/>
        </p:xfrm>
        <a:graphic>
          <a:graphicData uri="http://schemas.openxmlformats.org/drawingml/2006/table">
            <a:tbl>
              <a:tblPr/>
              <a:tblGrid>
                <a:gridCol w="2667000">
                  <a:extLst>
                    <a:ext uri="{9D8B030D-6E8A-4147-A177-3AD203B41FA5}">
                      <a16:colId xmlns:a16="http://schemas.microsoft.com/office/drawing/2014/main" val="3584449456"/>
                    </a:ext>
                  </a:extLst>
                </a:gridCol>
              </a:tblGrid>
              <a:tr h="51752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T="45502" marB="455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260999"/>
                  </a:ext>
                </a:extLst>
              </a:tr>
            </a:tbl>
          </a:graphicData>
        </a:graphic>
      </p:graphicFrame>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assert">
            <a:extLst>
              <a:ext uri="{FF2B5EF4-FFF2-40B4-BE49-F238E27FC236}">
                <a16:creationId xmlns:a16="http://schemas.microsoft.com/office/drawing/2014/main" id="{2CF5E74E-6E90-4542-B166-F25DADF36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6278563" cy="64008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1" name="Text Box 5">
            <a:extLst>
              <a:ext uri="{FF2B5EF4-FFF2-40B4-BE49-F238E27FC236}">
                <a16:creationId xmlns:a16="http://schemas.microsoft.com/office/drawing/2014/main" id="{50439342-64AB-462F-8A5B-85B5B8C7E2BC}"/>
              </a:ext>
            </a:extLst>
          </p:cNvPr>
          <p:cNvSpPr txBox="1">
            <a:spLocks noChangeArrowheads="1"/>
          </p:cNvSpPr>
          <p:nvPr/>
        </p:nvSpPr>
        <p:spPr bwMode="auto">
          <a:xfrm>
            <a:off x="2005013" y="5554663"/>
            <a:ext cx="2262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endParaRPr lang="en-US" altLang="en-US" sz="1800"/>
          </a:p>
        </p:txBody>
      </p:sp>
      <p:sp>
        <p:nvSpPr>
          <p:cNvPr id="32772" name="Rectangle 6">
            <a:extLst>
              <a:ext uri="{FF2B5EF4-FFF2-40B4-BE49-F238E27FC236}">
                <a16:creationId xmlns:a16="http://schemas.microsoft.com/office/drawing/2014/main" id="{A7337C96-6717-48A4-88EF-73EF797B5828}"/>
              </a:ext>
            </a:extLst>
          </p:cNvPr>
          <p:cNvSpPr>
            <a:spLocks noChangeArrowheads="1"/>
          </p:cNvSpPr>
          <p:nvPr/>
        </p:nvSpPr>
        <p:spPr bwMode="auto">
          <a:xfrm>
            <a:off x="6534150" y="3810000"/>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a:t>www.studentbmj.com</a:t>
            </a:r>
            <a:r>
              <a:rPr lang="en-US" altLang="en-US" sz="1800" b="1">
                <a:solidFill>
                  <a:srgbClr val="292929"/>
                </a:solidFill>
              </a:rPr>
              <a:t> </a:t>
            </a:r>
          </a:p>
        </p:txBody>
      </p:sp>
      <p:graphicFrame>
        <p:nvGraphicFramePr>
          <p:cNvPr id="50200" name="Group 24">
            <a:extLst>
              <a:ext uri="{FF2B5EF4-FFF2-40B4-BE49-F238E27FC236}">
                <a16:creationId xmlns:a16="http://schemas.microsoft.com/office/drawing/2014/main" id="{D675E26F-B1DE-419F-97F1-80CF10EBD23C}"/>
              </a:ext>
            </a:extLst>
          </p:cNvPr>
          <p:cNvGraphicFramePr>
            <a:graphicFrameLocks noGrp="1"/>
          </p:cNvGraphicFramePr>
          <p:nvPr/>
        </p:nvGraphicFramePr>
        <p:xfrm>
          <a:off x="6553200" y="3733800"/>
          <a:ext cx="2438400" cy="517525"/>
        </p:xfrm>
        <a:graphic>
          <a:graphicData uri="http://schemas.openxmlformats.org/drawingml/2006/table">
            <a:tbl>
              <a:tblPr/>
              <a:tblGrid>
                <a:gridCol w="2438400">
                  <a:extLst>
                    <a:ext uri="{9D8B030D-6E8A-4147-A177-3AD203B41FA5}">
                      <a16:colId xmlns:a16="http://schemas.microsoft.com/office/drawing/2014/main" val="4029755929"/>
                    </a:ext>
                  </a:extLst>
                </a:gridCol>
              </a:tblGrid>
              <a:tr h="51752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T="45502" marB="455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6523563"/>
                  </a:ext>
                </a:extLst>
              </a:tr>
            </a:tbl>
          </a:graphicData>
        </a:graphic>
      </p:graphicFrame>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A0102-90E9-4DD6-8F27-BF7A316ED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889000"/>
            <a:ext cx="7581900" cy="5054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2">
            <a:extLst>
              <a:ext uri="{FF2B5EF4-FFF2-40B4-BE49-F238E27FC236}">
                <a16:creationId xmlns:a16="http://schemas.microsoft.com/office/drawing/2014/main" id="{F25ADF4D-A3FC-4447-B68F-4618E66AA23D}"/>
              </a:ext>
            </a:extLst>
          </p:cNvPr>
          <p:cNvSpPr txBox="1">
            <a:spLocks noChangeArrowheads="1"/>
          </p:cNvSpPr>
          <p:nvPr/>
        </p:nvSpPr>
        <p:spPr bwMode="auto">
          <a:xfrm>
            <a:off x="2286000" y="57150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endParaRPr lang="en-US" altLang="en-US" sz="1800"/>
          </a:p>
        </p:txBody>
      </p:sp>
      <p:pic>
        <p:nvPicPr>
          <p:cNvPr id="3" name="Picture 2">
            <a:extLst>
              <a:ext uri="{FF2B5EF4-FFF2-40B4-BE49-F238E27FC236}">
                <a16:creationId xmlns:a16="http://schemas.microsoft.com/office/drawing/2014/main" id="{9686C77D-9029-43CB-8799-81CB43F4C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357313"/>
            <a:ext cx="7086600" cy="4724400"/>
          </a:xfrm>
          <a:prstGeom prst="rect">
            <a:avLst/>
          </a:prstGeom>
          <a:ln>
            <a:noFill/>
          </a:ln>
          <a:effectLst>
            <a:outerShdw blurRad="292100" dist="139700" dir="2700000" algn="tl" rotWithShape="0">
              <a:srgbClr val="333333">
                <a:alpha val="65000"/>
              </a:srgbClr>
            </a:outerShdw>
          </a:effectLst>
        </p:spPr>
      </p:pic>
      <p:sp>
        <p:nvSpPr>
          <p:cNvPr id="36868" name="Oval 11">
            <a:extLst>
              <a:ext uri="{FF2B5EF4-FFF2-40B4-BE49-F238E27FC236}">
                <a16:creationId xmlns:a16="http://schemas.microsoft.com/office/drawing/2014/main" id="{85FE3EBE-09C8-459A-BF81-CC06CF37A89E}"/>
              </a:ext>
            </a:extLst>
          </p:cNvPr>
          <p:cNvSpPr>
            <a:spLocks noChangeArrowheads="1"/>
          </p:cNvSpPr>
          <p:nvPr/>
        </p:nvSpPr>
        <p:spPr bwMode="auto">
          <a:xfrm>
            <a:off x="3810000" y="1447800"/>
            <a:ext cx="1219200" cy="1371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MCj03045210000[1]">
            <a:extLst>
              <a:ext uri="{FF2B5EF4-FFF2-40B4-BE49-F238E27FC236}">
                <a16:creationId xmlns:a16="http://schemas.microsoft.com/office/drawing/2014/main" id="{AC64A0A1-1B09-4E61-BF5A-3731D569A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1534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MCj02403590000[1]">
            <a:extLst>
              <a:ext uri="{FF2B5EF4-FFF2-40B4-BE49-F238E27FC236}">
                <a16:creationId xmlns:a16="http://schemas.microsoft.com/office/drawing/2014/main" id="{D650B1DE-71A4-4FAC-9F6C-7CA59C6A0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0010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4670B8E9-F8D3-4F47-A159-3700CBE28B2F}"/>
              </a:ext>
            </a:extLst>
          </p:cNvPr>
          <p:cNvSpPr>
            <a:spLocks noGrp="1" noRot="1" noChangeArrowheads="1"/>
          </p:cNvSpPr>
          <p:nvPr>
            <p:ph type="body" idx="4294967295"/>
          </p:nvPr>
        </p:nvSpPr>
        <p:spPr>
          <a:xfrm>
            <a:off x="1136650" y="1905000"/>
            <a:ext cx="8007350" cy="4191000"/>
          </a:xfrm>
        </p:spPr>
        <p:txBody>
          <a:bodyPr/>
          <a:lstStyle/>
          <a:p>
            <a:pPr eaLnBrk="1" hangingPunct="1">
              <a:defRPr/>
            </a:pPr>
            <a:r>
              <a:rPr lang="en-US" altLang="en-US" sz="6000"/>
              <a:t>Passive? </a:t>
            </a:r>
          </a:p>
          <a:p>
            <a:pPr eaLnBrk="1" hangingPunct="1">
              <a:defRPr/>
            </a:pPr>
            <a:r>
              <a:rPr lang="en-US" altLang="en-US" sz="6000"/>
              <a:t>Assertive?</a:t>
            </a:r>
          </a:p>
          <a:p>
            <a:pPr eaLnBrk="1" hangingPunct="1">
              <a:defRPr/>
            </a:pPr>
            <a:r>
              <a:rPr lang="en-US" altLang="en-US" sz="6000"/>
              <a:t>Aggressive?</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j0285144">
            <a:extLst>
              <a:ext uri="{FF2B5EF4-FFF2-40B4-BE49-F238E27FC236}">
                <a16:creationId xmlns:a16="http://schemas.microsoft.com/office/drawing/2014/main" id="{C516EEB8-363B-4612-80F4-31A72B744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382000" cy="55038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11" name="Text Box 5">
            <a:extLst>
              <a:ext uri="{FF2B5EF4-FFF2-40B4-BE49-F238E27FC236}">
                <a16:creationId xmlns:a16="http://schemas.microsoft.com/office/drawing/2014/main" id="{A318DFA6-1C60-4755-AFFB-7E95ECED1658}"/>
              </a:ext>
            </a:extLst>
          </p:cNvPr>
          <p:cNvSpPr txBox="1">
            <a:spLocks noChangeArrowheads="1"/>
          </p:cNvSpPr>
          <p:nvPr/>
        </p:nvSpPr>
        <p:spPr bwMode="auto">
          <a:xfrm>
            <a:off x="1143000" y="6096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a:t>www.dlt.ri.gov </a:t>
            </a:r>
          </a:p>
        </p:txBody>
      </p:sp>
      <p:graphicFrame>
        <p:nvGraphicFramePr>
          <p:cNvPr id="55308" name="Group 12">
            <a:extLst>
              <a:ext uri="{FF2B5EF4-FFF2-40B4-BE49-F238E27FC236}">
                <a16:creationId xmlns:a16="http://schemas.microsoft.com/office/drawing/2014/main" id="{1B44E422-BEFD-4EAC-A06C-86965D405780}"/>
              </a:ext>
            </a:extLst>
          </p:cNvPr>
          <p:cNvGraphicFramePr>
            <a:graphicFrameLocks noGrp="1"/>
          </p:cNvGraphicFramePr>
          <p:nvPr/>
        </p:nvGraphicFramePr>
        <p:xfrm>
          <a:off x="1066800" y="6096000"/>
          <a:ext cx="1752600" cy="517525"/>
        </p:xfrm>
        <a:graphic>
          <a:graphicData uri="http://schemas.openxmlformats.org/drawingml/2006/table">
            <a:tbl>
              <a:tblPr/>
              <a:tblGrid>
                <a:gridCol w="1752600">
                  <a:extLst>
                    <a:ext uri="{9D8B030D-6E8A-4147-A177-3AD203B41FA5}">
                      <a16:colId xmlns:a16="http://schemas.microsoft.com/office/drawing/2014/main" val="1889508457"/>
                    </a:ext>
                  </a:extLst>
                </a:gridCol>
              </a:tblGrid>
              <a:tr h="51752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T="45502" marB="4550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2390188"/>
                  </a:ext>
                </a:extLst>
              </a:tr>
            </a:tbl>
          </a:graphicData>
        </a:graphic>
      </p:graphicFrame>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assertive man w another">
            <a:extLst>
              <a:ext uri="{FF2B5EF4-FFF2-40B4-BE49-F238E27FC236}">
                <a16:creationId xmlns:a16="http://schemas.microsoft.com/office/drawing/2014/main" id="{DF9A68A9-2DB0-490D-AD71-49F404C31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720725"/>
            <a:ext cx="8128000" cy="5414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CCDB2DEC-C08E-4164-860E-4596B45F04F1}"/>
              </a:ext>
            </a:extLst>
          </p:cNvPr>
          <p:cNvSpPr>
            <a:spLocks noGrp="1" noRot="1" noChangeArrowheads="1"/>
          </p:cNvSpPr>
          <p:nvPr>
            <p:ph type="title"/>
          </p:nvPr>
        </p:nvSpPr>
        <p:spPr/>
        <p:txBody>
          <a:bodyPr/>
          <a:lstStyle/>
          <a:p>
            <a:pPr eaLnBrk="1" hangingPunct="1">
              <a:defRPr/>
            </a:pPr>
            <a:r>
              <a:rPr lang="en-US" altLang="en-US" sz="4000"/>
              <a:t>Which One is Usually the Best Response to Conflict? </a:t>
            </a:r>
          </a:p>
        </p:txBody>
      </p:sp>
      <p:sp>
        <p:nvSpPr>
          <p:cNvPr id="61445" name="Rectangle 5">
            <a:extLst>
              <a:ext uri="{FF2B5EF4-FFF2-40B4-BE49-F238E27FC236}">
                <a16:creationId xmlns:a16="http://schemas.microsoft.com/office/drawing/2014/main" id="{C9D273E8-BF68-40E7-89AE-DD0A5C89D975}"/>
              </a:ext>
            </a:extLst>
          </p:cNvPr>
          <p:cNvSpPr>
            <a:spLocks noGrp="1" noRot="1" noChangeArrowheads="1"/>
          </p:cNvSpPr>
          <p:nvPr>
            <p:ph type="body" idx="1"/>
          </p:nvPr>
        </p:nvSpPr>
        <p:spPr>
          <a:xfrm>
            <a:off x="838200" y="1905000"/>
            <a:ext cx="8007350" cy="3352800"/>
          </a:xfrm>
        </p:spPr>
        <p:txBody>
          <a:bodyPr/>
          <a:lstStyle/>
          <a:p>
            <a:pPr eaLnBrk="1" hangingPunct="1">
              <a:defRPr/>
            </a:pPr>
            <a:r>
              <a:rPr lang="en-US" altLang="en-US" sz="6000"/>
              <a:t>Passive? </a:t>
            </a:r>
          </a:p>
          <a:p>
            <a:pPr eaLnBrk="1" hangingPunct="1">
              <a:defRPr/>
            </a:pPr>
            <a:r>
              <a:rPr lang="en-US" altLang="en-US" sz="6000"/>
              <a:t>Assertive?</a:t>
            </a:r>
          </a:p>
          <a:p>
            <a:pPr eaLnBrk="1" hangingPunct="1">
              <a:defRPr/>
            </a:pPr>
            <a:r>
              <a:rPr lang="en-US" altLang="en-US" sz="6000"/>
              <a:t>Aggressive?</a:t>
            </a:r>
          </a:p>
          <a:p>
            <a:pPr eaLnBrk="1" hangingPunct="1">
              <a:buFont typeface="Wingdings" panose="05000000000000000000" pitchFamily="2" charset="2"/>
              <a:buNone/>
              <a:defRPr/>
            </a:pPr>
            <a:endParaRPr lang="en-US" altLang="en-US" sz="6000"/>
          </a:p>
        </p:txBody>
      </p:sp>
      <p:sp>
        <p:nvSpPr>
          <p:cNvPr id="61446" name="Text Box 6">
            <a:extLst>
              <a:ext uri="{FF2B5EF4-FFF2-40B4-BE49-F238E27FC236}">
                <a16:creationId xmlns:a16="http://schemas.microsoft.com/office/drawing/2014/main" id="{9934AFA1-354F-41CF-AEF2-FEC8C5C3ADD3}"/>
              </a:ext>
            </a:extLst>
          </p:cNvPr>
          <p:cNvSpPr txBox="1">
            <a:spLocks noChangeArrowheads="1"/>
          </p:cNvSpPr>
          <p:nvPr/>
        </p:nvSpPr>
        <p:spPr bwMode="auto">
          <a:xfrm>
            <a:off x="609600" y="2971800"/>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Font typeface="Wingdings" panose="05000000000000000000" pitchFamily="2" charset="2"/>
              <a:buChar char="ü"/>
            </a:pPr>
            <a:r>
              <a:rPr lang="en-US" altLang="en-US" sz="6000"/>
              <a:t>Assertive!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fade">
                                      <p:cBhvr>
                                        <p:cTn id="7" dur="500"/>
                                        <p:tgtEl>
                                          <p:spTgt spid="61445">
                                            <p:txEl>
                                              <p:pRg st="0" end="0"/>
                                            </p:txEl>
                                          </p:spTgt>
                                        </p:tgtEl>
                                      </p:cBhvr>
                                    </p:animEffect>
                                    <p:anim calcmode="lin" valueType="num">
                                      <p:cBhvr>
                                        <p:cTn id="8" dur="500" fill="hold"/>
                                        <p:tgtEl>
                                          <p:spTgt spid="61445">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61445">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6144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61445">
                                            <p:txEl>
                                              <p:pRg st="1" end="1"/>
                                            </p:txEl>
                                          </p:spTgt>
                                        </p:tgtEl>
                                        <p:attrNameLst>
                                          <p:attrName>style.visibility</p:attrName>
                                        </p:attrNameLst>
                                      </p:cBhvr>
                                      <p:to>
                                        <p:strVal val="visible"/>
                                      </p:to>
                                    </p:set>
                                    <p:animEffect transition="in" filter="fade">
                                      <p:cBhvr>
                                        <p:cTn id="15" dur="500"/>
                                        <p:tgtEl>
                                          <p:spTgt spid="61445">
                                            <p:txEl>
                                              <p:pRg st="1" end="1"/>
                                            </p:txEl>
                                          </p:spTgt>
                                        </p:tgtEl>
                                      </p:cBhvr>
                                    </p:animEffect>
                                    <p:anim calcmode="lin" valueType="num">
                                      <p:cBhvr>
                                        <p:cTn id="16" dur="500" fill="hold"/>
                                        <p:tgtEl>
                                          <p:spTgt spid="61445">
                                            <p:txEl>
                                              <p:pRg st="1" end="1"/>
                                            </p:txEl>
                                          </p:spTgt>
                                        </p:tgtEl>
                                        <p:attrNameLst>
                                          <p:attrName>style.rotation</p:attrName>
                                        </p:attrNameLst>
                                      </p:cBhvr>
                                      <p:tavLst>
                                        <p:tav tm="0">
                                          <p:val>
                                            <p:fltVal val="720"/>
                                          </p:val>
                                        </p:tav>
                                        <p:tav tm="100000">
                                          <p:val>
                                            <p:fltVal val="0"/>
                                          </p:val>
                                        </p:tav>
                                      </p:tavLst>
                                    </p:anim>
                                    <p:anim calcmode="lin" valueType="num">
                                      <p:cBhvr>
                                        <p:cTn id="17" dur="500" fill="hold"/>
                                        <p:tgtEl>
                                          <p:spTgt spid="61445">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6144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61445">
                                            <p:txEl>
                                              <p:pRg st="2" end="2"/>
                                            </p:txEl>
                                          </p:spTgt>
                                        </p:tgtEl>
                                        <p:attrNameLst>
                                          <p:attrName>style.visibility</p:attrName>
                                        </p:attrNameLst>
                                      </p:cBhvr>
                                      <p:to>
                                        <p:strVal val="visible"/>
                                      </p:to>
                                    </p:set>
                                    <p:animEffect transition="in" filter="fade">
                                      <p:cBhvr>
                                        <p:cTn id="23" dur="500"/>
                                        <p:tgtEl>
                                          <p:spTgt spid="61445">
                                            <p:txEl>
                                              <p:pRg st="2" end="2"/>
                                            </p:txEl>
                                          </p:spTgt>
                                        </p:tgtEl>
                                      </p:cBhvr>
                                    </p:animEffect>
                                    <p:anim calcmode="lin" valueType="num">
                                      <p:cBhvr>
                                        <p:cTn id="24" dur="500" fill="hold"/>
                                        <p:tgtEl>
                                          <p:spTgt spid="61445">
                                            <p:txEl>
                                              <p:pRg st="2" end="2"/>
                                            </p:txEl>
                                          </p:spTgt>
                                        </p:tgtEl>
                                        <p:attrNameLst>
                                          <p:attrName>style.rotation</p:attrName>
                                        </p:attrNameLst>
                                      </p:cBhvr>
                                      <p:tavLst>
                                        <p:tav tm="0">
                                          <p:val>
                                            <p:fltVal val="720"/>
                                          </p:val>
                                        </p:tav>
                                        <p:tav tm="100000">
                                          <p:val>
                                            <p:fltVal val="0"/>
                                          </p:val>
                                        </p:tav>
                                      </p:tavLst>
                                    </p:anim>
                                    <p:anim calcmode="lin" valueType="num">
                                      <p:cBhvr>
                                        <p:cTn id="25" dur="500" fill="hold"/>
                                        <p:tgtEl>
                                          <p:spTgt spid="61445">
                                            <p:txEl>
                                              <p:pRg st="2" end="2"/>
                                            </p:txEl>
                                          </p:spTgt>
                                        </p:tgtEl>
                                        <p:attrNameLst>
                                          <p:attrName>ppt_h</p:attrName>
                                        </p:attrNameLst>
                                      </p:cBhvr>
                                      <p:tavLst>
                                        <p:tav tm="0">
                                          <p:val>
                                            <p:fltVal val="0"/>
                                          </p:val>
                                        </p:tav>
                                        <p:tav tm="100000">
                                          <p:val>
                                            <p:strVal val="#ppt_h"/>
                                          </p:val>
                                        </p:tav>
                                      </p:tavLst>
                                    </p:anim>
                                    <p:anim calcmode="lin" valueType="num">
                                      <p:cBhvr>
                                        <p:cTn id="26" dur="500" fill="hold"/>
                                        <p:tgtEl>
                                          <p:spTgt spid="6144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xit" presetSubtype="0" fill="hold" nodeType="clickEffect">
                                  <p:stCondLst>
                                    <p:cond delay="0"/>
                                  </p:stCondLst>
                                  <p:childTnLst>
                                    <p:anim calcmode="lin" valueType="num">
                                      <p:cBhvr>
                                        <p:cTn id="30" dur="1000"/>
                                        <p:tgtEl>
                                          <p:spTgt spid="61445">
                                            <p:txEl>
                                              <p:pRg st="0" end="0"/>
                                            </p:txEl>
                                          </p:spTgt>
                                        </p:tgtEl>
                                        <p:attrNameLst>
                                          <p:attrName>ppt_w</p:attrName>
                                        </p:attrNameLst>
                                      </p:cBhvr>
                                      <p:tavLst>
                                        <p:tav tm="0">
                                          <p:val>
                                            <p:strVal val="ppt_w"/>
                                          </p:val>
                                        </p:tav>
                                        <p:tav tm="100000">
                                          <p:val>
                                            <p:fltVal val="0"/>
                                          </p:val>
                                        </p:tav>
                                      </p:tavLst>
                                    </p:anim>
                                    <p:anim calcmode="lin" valueType="num">
                                      <p:cBhvr>
                                        <p:cTn id="31" dur="1000"/>
                                        <p:tgtEl>
                                          <p:spTgt spid="61445">
                                            <p:txEl>
                                              <p:pRg st="0" end="0"/>
                                            </p:txEl>
                                          </p:spTgt>
                                        </p:tgtEl>
                                        <p:attrNameLst>
                                          <p:attrName>ppt_h</p:attrName>
                                        </p:attrNameLst>
                                      </p:cBhvr>
                                      <p:tavLst>
                                        <p:tav tm="0">
                                          <p:val>
                                            <p:strVal val="ppt_h"/>
                                          </p:val>
                                        </p:tav>
                                        <p:tav tm="100000">
                                          <p:val>
                                            <p:fltVal val="0"/>
                                          </p:val>
                                        </p:tav>
                                      </p:tavLst>
                                    </p:anim>
                                    <p:anim calcmode="lin" valueType="num">
                                      <p:cBhvr>
                                        <p:cTn id="32" dur="1000"/>
                                        <p:tgtEl>
                                          <p:spTgt spid="61445">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61445">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61445">
                                            <p:txEl>
                                              <p:pRg st="0" end="0"/>
                                            </p:txEl>
                                          </p:spTgt>
                                        </p:tgtEl>
                                        <p:attrNameLst>
                                          <p:attrName>style.visibility</p:attrName>
                                        </p:attrNameLst>
                                      </p:cBhvr>
                                      <p:to>
                                        <p:strVal val="hidden"/>
                                      </p:to>
                                    </p:set>
                                  </p:childTnLst>
                                </p:cTn>
                              </p:par>
                              <p:par>
                                <p:cTn id="35" presetID="15" presetClass="exit" presetSubtype="0" fill="hold" nodeType="withEffect">
                                  <p:stCondLst>
                                    <p:cond delay="0"/>
                                  </p:stCondLst>
                                  <p:childTnLst>
                                    <p:anim calcmode="lin" valueType="num">
                                      <p:cBhvr>
                                        <p:cTn id="36" dur="1000"/>
                                        <p:tgtEl>
                                          <p:spTgt spid="61445">
                                            <p:txEl>
                                              <p:pRg st="1" end="1"/>
                                            </p:txEl>
                                          </p:spTgt>
                                        </p:tgtEl>
                                        <p:attrNameLst>
                                          <p:attrName>ppt_w</p:attrName>
                                        </p:attrNameLst>
                                      </p:cBhvr>
                                      <p:tavLst>
                                        <p:tav tm="0">
                                          <p:val>
                                            <p:strVal val="ppt_w"/>
                                          </p:val>
                                        </p:tav>
                                        <p:tav tm="100000">
                                          <p:val>
                                            <p:fltVal val="0"/>
                                          </p:val>
                                        </p:tav>
                                      </p:tavLst>
                                    </p:anim>
                                    <p:anim calcmode="lin" valueType="num">
                                      <p:cBhvr>
                                        <p:cTn id="37" dur="1000"/>
                                        <p:tgtEl>
                                          <p:spTgt spid="61445">
                                            <p:txEl>
                                              <p:pRg st="1" end="1"/>
                                            </p:txEl>
                                          </p:spTgt>
                                        </p:tgtEl>
                                        <p:attrNameLst>
                                          <p:attrName>ppt_h</p:attrName>
                                        </p:attrNameLst>
                                      </p:cBhvr>
                                      <p:tavLst>
                                        <p:tav tm="0">
                                          <p:val>
                                            <p:strVal val="ppt_h"/>
                                          </p:val>
                                        </p:tav>
                                        <p:tav tm="100000">
                                          <p:val>
                                            <p:fltVal val="0"/>
                                          </p:val>
                                        </p:tav>
                                      </p:tavLst>
                                    </p:anim>
                                    <p:anim calcmode="lin" valueType="num">
                                      <p:cBhvr>
                                        <p:cTn id="38" dur="1000"/>
                                        <p:tgtEl>
                                          <p:spTgt spid="61445">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9" dur="1000"/>
                                        <p:tgtEl>
                                          <p:spTgt spid="61445">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0" dur="1" fill="hold">
                                          <p:stCondLst>
                                            <p:cond delay="999"/>
                                          </p:stCondLst>
                                        </p:cTn>
                                        <p:tgtEl>
                                          <p:spTgt spid="61445">
                                            <p:txEl>
                                              <p:pRg st="1" end="1"/>
                                            </p:txEl>
                                          </p:spTgt>
                                        </p:tgtEl>
                                        <p:attrNameLst>
                                          <p:attrName>style.visibility</p:attrName>
                                        </p:attrNameLst>
                                      </p:cBhvr>
                                      <p:to>
                                        <p:strVal val="hidden"/>
                                      </p:to>
                                    </p:set>
                                  </p:childTnLst>
                                </p:cTn>
                              </p:par>
                              <p:par>
                                <p:cTn id="41" presetID="15" presetClass="exit" presetSubtype="0" fill="hold" nodeType="withEffect">
                                  <p:stCondLst>
                                    <p:cond delay="0"/>
                                  </p:stCondLst>
                                  <p:childTnLst>
                                    <p:anim calcmode="lin" valueType="num">
                                      <p:cBhvr>
                                        <p:cTn id="42" dur="1000"/>
                                        <p:tgtEl>
                                          <p:spTgt spid="61445">
                                            <p:txEl>
                                              <p:pRg st="2" end="2"/>
                                            </p:txEl>
                                          </p:spTgt>
                                        </p:tgtEl>
                                        <p:attrNameLst>
                                          <p:attrName>ppt_w</p:attrName>
                                        </p:attrNameLst>
                                      </p:cBhvr>
                                      <p:tavLst>
                                        <p:tav tm="0">
                                          <p:val>
                                            <p:strVal val="ppt_w"/>
                                          </p:val>
                                        </p:tav>
                                        <p:tav tm="100000">
                                          <p:val>
                                            <p:fltVal val="0"/>
                                          </p:val>
                                        </p:tav>
                                      </p:tavLst>
                                    </p:anim>
                                    <p:anim calcmode="lin" valueType="num">
                                      <p:cBhvr>
                                        <p:cTn id="43" dur="1000"/>
                                        <p:tgtEl>
                                          <p:spTgt spid="61445">
                                            <p:txEl>
                                              <p:pRg st="2" end="2"/>
                                            </p:txEl>
                                          </p:spTgt>
                                        </p:tgtEl>
                                        <p:attrNameLst>
                                          <p:attrName>ppt_h</p:attrName>
                                        </p:attrNameLst>
                                      </p:cBhvr>
                                      <p:tavLst>
                                        <p:tav tm="0">
                                          <p:val>
                                            <p:strVal val="ppt_h"/>
                                          </p:val>
                                        </p:tav>
                                        <p:tav tm="100000">
                                          <p:val>
                                            <p:fltVal val="0"/>
                                          </p:val>
                                        </p:tav>
                                      </p:tavLst>
                                    </p:anim>
                                    <p:anim calcmode="lin" valueType="num">
                                      <p:cBhvr>
                                        <p:cTn id="44" dur="1000"/>
                                        <p:tgtEl>
                                          <p:spTgt spid="61445">
                                            <p:txEl>
                                              <p:pRg st="2" end="2"/>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5" dur="1000"/>
                                        <p:tgtEl>
                                          <p:spTgt spid="61445">
                                            <p:txEl>
                                              <p:pRg st="2" end="2"/>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6" dur="1" fill="hold">
                                          <p:stCondLst>
                                            <p:cond delay="999"/>
                                          </p:stCondLst>
                                        </p:cTn>
                                        <p:tgtEl>
                                          <p:spTgt spid="61445">
                                            <p:txEl>
                                              <p:pRg st="2" end="2"/>
                                            </p:txEl>
                                          </p:spTgt>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61446"/>
                                        </p:tgtEl>
                                        <p:attrNameLst>
                                          <p:attrName>style.visibility</p:attrName>
                                        </p:attrNameLst>
                                      </p:cBhvr>
                                      <p:to>
                                        <p:strVal val="visible"/>
                                      </p:to>
                                    </p:set>
                                    <p:anim calcmode="lin" valueType="num">
                                      <p:cBhvr>
                                        <p:cTn id="51" dur="500" fill="hold"/>
                                        <p:tgtEl>
                                          <p:spTgt spid="6144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61446"/>
                                        </p:tgtEl>
                                        <p:attrNameLst>
                                          <p:attrName>ppt_y</p:attrName>
                                        </p:attrNameLst>
                                      </p:cBhvr>
                                      <p:tavLst>
                                        <p:tav tm="0">
                                          <p:val>
                                            <p:strVal val="#ppt_y"/>
                                          </p:val>
                                        </p:tav>
                                        <p:tav tm="100000">
                                          <p:val>
                                            <p:strVal val="#ppt_y"/>
                                          </p:val>
                                        </p:tav>
                                      </p:tavLst>
                                    </p:anim>
                                    <p:anim calcmode="lin" valueType="num">
                                      <p:cBhvr>
                                        <p:cTn id="53" dur="500" fill="hold"/>
                                        <p:tgtEl>
                                          <p:spTgt spid="6144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6144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A5B7F2B-0F17-439E-B622-6D6F1A079625}"/>
              </a:ext>
            </a:extLst>
          </p:cNvPr>
          <p:cNvSpPr>
            <a:spLocks noGrp="1" noRot="1" noChangeArrowheads="1"/>
          </p:cNvSpPr>
          <p:nvPr>
            <p:ph type="title"/>
          </p:nvPr>
        </p:nvSpPr>
        <p:spPr>
          <a:xfrm>
            <a:off x="457200" y="244475"/>
            <a:ext cx="4191000" cy="2193925"/>
          </a:xfrm>
        </p:spPr>
        <p:txBody>
          <a:bodyPr/>
          <a:lstStyle/>
          <a:p>
            <a:pPr eaLnBrk="1" hangingPunct="1">
              <a:defRPr/>
            </a:pPr>
            <a:r>
              <a:rPr lang="en-US" altLang="en-US"/>
              <a:t>Asserting Yourself </a:t>
            </a:r>
          </a:p>
        </p:txBody>
      </p:sp>
      <p:sp>
        <p:nvSpPr>
          <p:cNvPr id="65539" name="Rectangle 3">
            <a:extLst>
              <a:ext uri="{FF2B5EF4-FFF2-40B4-BE49-F238E27FC236}">
                <a16:creationId xmlns:a16="http://schemas.microsoft.com/office/drawing/2014/main" id="{C441285D-11DD-47EF-8670-9F1F9127FD56}"/>
              </a:ext>
            </a:extLst>
          </p:cNvPr>
          <p:cNvSpPr>
            <a:spLocks noGrp="1" noRot="1" noChangeArrowheads="1"/>
          </p:cNvSpPr>
          <p:nvPr>
            <p:ph type="body" idx="1"/>
          </p:nvPr>
        </p:nvSpPr>
        <p:spPr>
          <a:xfrm>
            <a:off x="533400" y="2209800"/>
            <a:ext cx="4343400" cy="4191000"/>
          </a:xfrm>
        </p:spPr>
        <p:txBody>
          <a:bodyPr/>
          <a:lstStyle/>
          <a:p>
            <a:pPr eaLnBrk="1" hangingPunct="1">
              <a:defRPr/>
            </a:pPr>
            <a:r>
              <a:rPr lang="en-US" altLang="en-US"/>
              <a:t>Hold your head up high</a:t>
            </a:r>
          </a:p>
          <a:p>
            <a:pPr eaLnBrk="1" hangingPunct="1">
              <a:defRPr/>
            </a:pPr>
            <a:r>
              <a:rPr lang="en-US" altLang="en-US"/>
              <a:t>Look at the other person</a:t>
            </a:r>
          </a:p>
          <a:p>
            <a:pPr eaLnBrk="1" hangingPunct="1">
              <a:defRPr/>
            </a:pPr>
            <a:r>
              <a:rPr lang="en-US" altLang="en-US"/>
              <a:t>Use an “I” statement to tell how you feel</a:t>
            </a:r>
          </a:p>
        </p:txBody>
      </p:sp>
      <p:pic>
        <p:nvPicPr>
          <p:cNvPr id="65541" name="Picture 5" descr="proud">
            <a:extLst>
              <a:ext uri="{FF2B5EF4-FFF2-40B4-BE49-F238E27FC236}">
                <a16:creationId xmlns:a16="http://schemas.microsoft.com/office/drawing/2014/main" id="{91287970-4C26-4212-9D7F-DBA2745B0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
            <a:ext cx="3810000" cy="30765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5543" name="Picture 7" descr="kingbeige---stare-down">
            <a:hlinkClick r:id="rId4"/>
            <a:extLst>
              <a:ext uri="{FF2B5EF4-FFF2-40B4-BE49-F238E27FC236}">
                <a16:creationId xmlns:a16="http://schemas.microsoft.com/office/drawing/2014/main" id="{C20D67B3-8E2D-41C4-AC91-5AE09E5E58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276600"/>
            <a:ext cx="3810000" cy="34131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arn(inHorizontal)">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wedge">
                                      <p:cBhvr>
                                        <p:cTn id="12" dur="2000"/>
                                        <p:tgtEl>
                                          <p:spTgt spid="65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barn(inHorizontal)">
                                      <p:cBhvr>
                                        <p:cTn id="17" dur="500"/>
                                        <p:tgtEl>
                                          <p:spTgt spid="655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65543"/>
                                        </p:tgtEl>
                                        <p:attrNameLst>
                                          <p:attrName>style.visibility</p:attrName>
                                        </p:attrNameLst>
                                      </p:cBhvr>
                                      <p:to>
                                        <p:strVal val="visible"/>
                                      </p:to>
                                    </p:set>
                                    <p:animEffect transition="in" filter="wedge">
                                      <p:cBhvr>
                                        <p:cTn id="22" dur="2000"/>
                                        <p:tgtEl>
                                          <p:spTgt spid="655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65539">
                                            <p:txEl>
                                              <p:pRg st="2" end="2"/>
                                            </p:txEl>
                                          </p:spTgt>
                                        </p:tgtEl>
                                        <p:attrNameLst>
                                          <p:attrName>style.visibility</p:attrName>
                                        </p:attrNameLst>
                                      </p:cBhvr>
                                      <p:to>
                                        <p:strVal val="visible"/>
                                      </p:to>
                                    </p:set>
                                    <p:animEffect transition="in" filter="barn(inHorizontal)">
                                      <p:cBhvr>
                                        <p:cTn id="27"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ADD80EA-8DBC-422D-9B22-83A42D3C52D0}"/>
              </a:ext>
            </a:extLst>
          </p:cNvPr>
          <p:cNvSpPr>
            <a:spLocks noGrp="1" noRot="1" noChangeArrowheads="1"/>
          </p:cNvSpPr>
          <p:nvPr>
            <p:ph type="title"/>
          </p:nvPr>
        </p:nvSpPr>
        <p:spPr/>
        <p:txBody>
          <a:bodyPr/>
          <a:lstStyle/>
          <a:p>
            <a:pPr eaLnBrk="1" hangingPunct="1">
              <a:defRPr/>
            </a:pPr>
            <a:r>
              <a:rPr lang="en-US" altLang="en-US"/>
              <a:t>Assert Your Feelings</a:t>
            </a:r>
          </a:p>
        </p:txBody>
      </p:sp>
      <p:sp>
        <p:nvSpPr>
          <p:cNvPr id="28675" name="Rectangle 3">
            <a:extLst>
              <a:ext uri="{FF2B5EF4-FFF2-40B4-BE49-F238E27FC236}">
                <a16:creationId xmlns:a16="http://schemas.microsoft.com/office/drawing/2014/main" id="{4AD17967-59ED-4787-9D12-2CC079EC9654}"/>
              </a:ext>
            </a:extLst>
          </p:cNvPr>
          <p:cNvSpPr>
            <a:spLocks noGrp="1" noRot="1" noChangeArrowheads="1"/>
          </p:cNvSpPr>
          <p:nvPr>
            <p:ph type="body" idx="1"/>
          </p:nvPr>
        </p:nvSpPr>
        <p:spPr>
          <a:xfrm>
            <a:off x="838200" y="1905000"/>
            <a:ext cx="8007350" cy="1128713"/>
          </a:xfrm>
        </p:spPr>
        <p:txBody>
          <a:bodyPr/>
          <a:lstStyle/>
          <a:p>
            <a:pPr eaLnBrk="1" hangingPunct="1">
              <a:defRPr/>
            </a:pPr>
            <a:r>
              <a:rPr lang="en-US" altLang="en-US"/>
              <a:t>Tell the person how you feel in a positive way.  Use an “I” message:</a:t>
            </a:r>
          </a:p>
        </p:txBody>
      </p:sp>
      <p:sp>
        <p:nvSpPr>
          <p:cNvPr id="51204" name="Text Box 4" descr="Purple mesh">
            <a:extLst>
              <a:ext uri="{FF2B5EF4-FFF2-40B4-BE49-F238E27FC236}">
                <a16:creationId xmlns:a16="http://schemas.microsoft.com/office/drawing/2014/main" id="{FED44950-63BE-4435-AEE8-B9E83082ACCF}"/>
              </a:ext>
            </a:extLst>
          </p:cNvPr>
          <p:cNvSpPr txBox="1">
            <a:spLocks noChangeArrowheads="1"/>
          </p:cNvSpPr>
          <p:nvPr/>
        </p:nvSpPr>
        <p:spPr bwMode="auto">
          <a:xfrm>
            <a:off x="838200" y="3124200"/>
            <a:ext cx="7391400" cy="3252788"/>
          </a:xfrm>
          <a:prstGeom prst="rect">
            <a:avLst/>
          </a:prstGeom>
          <a:blipFill dpi="0" rotWithShape="1">
            <a:blip r:embed="rId3"/>
            <a:srcRect/>
            <a:tile tx="0" ty="0" sx="100000" sy="100000" flip="none" algn="tl"/>
          </a:blipFill>
          <a:ln w="1397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b="1">
                <a:latin typeface="Bradley Hand ITC" panose="03070402050302030203" pitchFamily="66" charset="0"/>
              </a:rPr>
              <a:t>I feel ______________________________</a:t>
            </a:r>
          </a:p>
          <a:p>
            <a:pPr eaLnBrk="1" hangingPunct="1">
              <a:spcBef>
                <a:spcPct val="50000"/>
              </a:spcBef>
              <a:buClrTx/>
              <a:buFontTx/>
              <a:buNone/>
            </a:pPr>
            <a:r>
              <a:rPr lang="en-US" altLang="en-US" sz="3600" b="1">
                <a:latin typeface="Bradley Hand ITC" panose="03070402050302030203" pitchFamily="66" charset="0"/>
              </a:rPr>
              <a:t>when you _________________________</a:t>
            </a:r>
          </a:p>
          <a:p>
            <a:pPr eaLnBrk="1" hangingPunct="1">
              <a:spcBef>
                <a:spcPct val="50000"/>
              </a:spcBef>
              <a:buClrTx/>
              <a:buFontTx/>
              <a:buNone/>
            </a:pPr>
            <a:r>
              <a:rPr lang="en-US" altLang="en-US" sz="3600" b="1">
                <a:latin typeface="Bradley Hand ITC" panose="03070402050302030203" pitchFamily="66" charset="0"/>
              </a:rPr>
              <a:t>because ___________________________.</a:t>
            </a:r>
          </a:p>
          <a:p>
            <a:pPr eaLnBrk="1" hangingPunct="1">
              <a:spcBef>
                <a:spcPct val="50000"/>
              </a:spcBef>
              <a:buClrTx/>
              <a:buFontTx/>
              <a:buNone/>
            </a:pPr>
            <a:r>
              <a:rPr lang="en-US" altLang="en-US" sz="3600" b="1">
                <a:latin typeface="Bradley Hand ITC" panose="03070402050302030203" pitchFamily="66" charset="0"/>
              </a:rPr>
              <a:t>What I want you to do is __________.</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08281AB-AEE3-40C4-B140-497840C5D149}"/>
              </a:ext>
            </a:extLst>
          </p:cNvPr>
          <p:cNvSpPr>
            <a:spLocks noGrp="1" noRot="1" noChangeArrowheads="1"/>
          </p:cNvSpPr>
          <p:nvPr>
            <p:ph type="title"/>
          </p:nvPr>
        </p:nvSpPr>
        <p:spPr/>
        <p:txBody>
          <a:bodyPr/>
          <a:lstStyle/>
          <a:p>
            <a:pPr eaLnBrk="1" hangingPunct="1">
              <a:defRPr/>
            </a:pPr>
            <a:r>
              <a:rPr lang="en-US" altLang="en-US"/>
              <a:t>So, what do you think?</a:t>
            </a:r>
          </a:p>
        </p:txBody>
      </p:sp>
      <p:pic>
        <p:nvPicPr>
          <p:cNvPr id="53251" name="Picture 5" descr="new%20Johnny%20Depp">
            <a:extLst>
              <a:ext uri="{FF2B5EF4-FFF2-40B4-BE49-F238E27FC236}">
                <a16:creationId xmlns:a16="http://schemas.microsoft.com/office/drawing/2014/main" id="{4A442D66-2114-45E2-8BBD-B9A1CFC20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378"/>
          <a:stretch>
            <a:fillRect/>
          </a:stretch>
        </p:blipFill>
        <p:spPr bwMode="auto">
          <a:xfrm>
            <a:off x="152400" y="2590800"/>
            <a:ext cx="3903663" cy="411003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252" name="AutoShape 6">
            <a:extLst>
              <a:ext uri="{FF2B5EF4-FFF2-40B4-BE49-F238E27FC236}">
                <a16:creationId xmlns:a16="http://schemas.microsoft.com/office/drawing/2014/main" id="{0EC9AC2E-F7BF-445E-AA1B-E1BA89D9A259}"/>
              </a:ext>
            </a:extLst>
          </p:cNvPr>
          <p:cNvSpPr>
            <a:spLocks noChangeArrowheads="1"/>
          </p:cNvSpPr>
          <p:nvPr/>
        </p:nvSpPr>
        <p:spPr bwMode="auto">
          <a:xfrm>
            <a:off x="3657600" y="1371600"/>
            <a:ext cx="5181600" cy="3733800"/>
          </a:xfrm>
          <a:prstGeom prst="cloudCallout">
            <a:avLst>
              <a:gd name="adj1" fmla="val -61917"/>
              <a:gd name="adj2" fmla="val 277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b="1">
                <a:solidFill>
                  <a:schemeClr val="bg2"/>
                </a:solidFill>
                <a:latin typeface="Bradley Hand ITC" panose="03070402050302030203" pitchFamily="66" charset="0"/>
              </a:rPr>
              <a:t>Why is ASSERTIVE a better way to respond than PASSIVE?  Why is it better than AGGRESSIVE?</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2" name="Text Box 34">
            <a:extLst>
              <a:ext uri="{FF2B5EF4-FFF2-40B4-BE49-F238E27FC236}">
                <a16:creationId xmlns:a16="http://schemas.microsoft.com/office/drawing/2014/main" id="{7BA0F8EC-F052-4599-B39E-1E9CEBB22C28}"/>
              </a:ext>
            </a:extLst>
          </p:cNvPr>
          <p:cNvSpPr txBox="1">
            <a:spLocks noChangeArrowheads="1"/>
          </p:cNvSpPr>
          <p:nvPr/>
        </p:nvSpPr>
        <p:spPr bwMode="auto">
          <a:xfrm>
            <a:off x="1981200" y="381000"/>
            <a:ext cx="2819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4000" b="1">
                <a:latin typeface="Century Gothic" panose="020B0502020202020204" pitchFamily="34" charset="0"/>
              </a:rPr>
              <a:t>Don’t be hot!</a:t>
            </a:r>
          </a:p>
        </p:txBody>
      </p:sp>
      <p:sp>
        <p:nvSpPr>
          <p:cNvPr id="37924" name="Text Box 36">
            <a:extLst>
              <a:ext uri="{FF2B5EF4-FFF2-40B4-BE49-F238E27FC236}">
                <a16:creationId xmlns:a16="http://schemas.microsoft.com/office/drawing/2014/main" id="{5367108E-438C-44C4-B7A0-A53AB9804165}"/>
              </a:ext>
            </a:extLst>
          </p:cNvPr>
          <p:cNvSpPr txBox="1">
            <a:spLocks noChangeArrowheads="1"/>
          </p:cNvSpPr>
          <p:nvPr/>
        </p:nvSpPr>
        <p:spPr bwMode="auto">
          <a:xfrm>
            <a:off x="3810000" y="5105400"/>
            <a:ext cx="2895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4000" b="1">
                <a:latin typeface="Century Gothic" panose="020B0502020202020204" pitchFamily="34" charset="0"/>
              </a:rPr>
              <a:t>Don’t be cold!</a:t>
            </a:r>
          </a:p>
        </p:txBody>
      </p:sp>
      <p:sp>
        <p:nvSpPr>
          <p:cNvPr id="37925" name="Text Box 37">
            <a:extLst>
              <a:ext uri="{FF2B5EF4-FFF2-40B4-BE49-F238E27FC236}">
                <a16:creationId xmlns:a16="http://schemas.microsoft.com/office/drawing/2014/main" id="{72F4DDA3-A53A-4AE9-8D65-AAC221F6559D}"/>
              </a:ext>
            </a:extLst>
          </p:cNvPr>
          <p:cNvSpPr txBox="1">
            <a:spLocks noChangeArrowheads="1"/>
          </p:cNvSpPr>
          <p:nvPr/>
        </p:nvSpPr>
        <p:spPr bwMode="auto">
          <a:xfrm>
            <a:off x="6248400" y="1295400"/>
            <a:ext cx="2590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6000" b="1">
                <a:latin typeface="Century Gothic" panose="020B0502020202020204" pitchFamily="34" charset="0"/>
              </a:rPr>
              <a:t>Be Cool!!!</a:t>
            </a:r>
          </a:p>
        </p:txBody>
      </p:sp>
      <p:sp>
        <p:nvSpPr>
          <p:cNvPr id="37926" name="Text Box 38">
            <a:extLst>
              <a:ext uri="{FF2B5EF4-FFF2-40B4-BE49-F238E27FC236}">
                <a16:creationId xmlns:a16="http://schemas.microsoft.com/office/drawing/2014/main" id="{E87C3FC5-81A9-4604-8F4E-AE14C5B48816}"/>
              </a:ext>
            </a:extLst>
          </p:cNvPr>
          <p:cNvSpPr txBox="1">
            <a:spLocks noChangeArrowheads="1"/>
          </p:cNvSpPr>
          <p:nvPr/>
        </p:nvSpPr>
        <p:spPr bwMode="auto">
          <a:xfrm>
            <a:off x="2057400" y="17526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b="1">
                <a:latin typeface="Bradley Hand ITC" panose="03070402050302030203" pitchFamily="66" charset="0"/>
              </a:rPr>
              <a:t>aggressive</a:t>
            </a:r>
          </a:p>
        </p:txBody>
      </p:sp>
      <p:sp>
        <p:nvSpPr>
          <p:cNvPr id="37927" name="Text Box 39">
            <a:extLst>
              <a:ext uri="{FF2B5EF4-FFF2-40B4-BE49-F238E27FC236}">
                <a16:creationId xmlns:a16="http://schemas.microsoft.com/office/drawing/2014/main" id="{0BD5B444-5EF2-472D-A775-88F474A941FE}"/>
              </a:ext>
            </a:extLst>
          </p:cNvPr>
          <p:cNvSpPr txBox="1">
            <a:spLocks noChangeArrowheads="1"/>
          </p:cNvSpPr>
          <p:nvPr/>
        </p:nvSpPr>
        <p:spPr bwMode="auto">
          <a:xfrm>
            <a:off x="6096000" y="56388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b="1">
                <a:latin typeface="Bradley Hand ITC" panose="03070402050302030203" pitchFamily="66" charset="0"/>
              </a:rPr>
              <a:t>passive</a:t>
            </a:r>
          </a:p>
        </p:txBody>
      </p:sp>
      <p:sp>
        <p:nvSpPr>
          <p:cNvPr id="37928" name="Text Box 40">
            <a:extLst>
              <a:ext uri="{FF2B5EF4-FFF2-40B4-BE49-F238E27FC236}">
                <a16:creationId xmlns:a16="http://schemas.microsoft.com/office/drawing/2014/main" id="{DB882723-C62B-40E5-9986-E3C03E536C91}"/>
              </a:ext>
            </a:extLst>
          </p:cNvPr>
          <p:cNvSpPr txBox="1">
            <a:spLocks noChangeArrowheads="1"/>
          </p:cNvSpPr>
          <p:nvPr/>
        </p:nvSpPr>
        <p:spPr bwMode="auto">
          <a:xfrm>
            <a:off x="6477000" y="32004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b="1">
                <a:latin typeface="Bradley Hand ITC" panose="03070402050302030203" pitchFamily="66" charset="0"/>
              </a:rPr>
              <a:t>assertive</a:t>
            </a:r>
          </a:p>
        </p:txBody>
      </p:sp>
      <p:sp>
        <p:nvSpPr>
          <p:cNvPr id="37929" name="Text Box 41">
            <a:extLst>
              <a:ext uri="{FF2B5EF4-FFF2-40B4-BE49-F238E27FC236}">
                <a16:creationId xmlns:a16="http://schemas.microsoft.com/office/drawing/2014/main" id="{1BBA3C9F-6E50-4D48-BBEF-8D48D1FB1998}"/>
              </a:ext>
            </a:extLst>
          </p:cNvPr>
          <p:cNvSpPr txBox="1">
            <a:spLocks noChangeArrowheads="1"/>
          </p:cNvSpPr>
          <p:nvPr/>
        </p:nvSpPr>
        <p:spPr bwMode="auto">
          <a:xfrm>
            <a:off x="2057400" y="23622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b="1">
                <a:latin typeface="Comic Sans MS" panose="030F0702030302020204" pitchFamily="66" charset="0"/>
              </a:rPr>
              <a:t>BLOWING UP!</a:t>
            </a:r>
          </a:p>
        </p:txBody>
      </p:sp>
      <p:sp>
        <p:nvSpPr>
          <p:cNvPr id="37930" name="Text Box 42">
            <a:extLst>
              <a:ext uri="{FF2B5EF4-FFF2-40B4-BE49-F238E27FC236}">
                <a16:creationId xmlns:a16="http://schemas.microsoft.com/office/drawing/2014/main" id="{0349C9D7-D8EA-4354-895B-56F103068E1D}"/>
              </a:ext>
            </a:extLst>
          </p:cNvPr>
          <p:cNvSpPr txBox="1">
            <a:spLocks noChangeArrowheads="1"/>
          </p:cNvSpPr>
          <p:nvPr/>
        </p:nvSpPr>
        <p:spPr bwMode="auto">
          <a:xfrm>
            <a:off x="5867400" y="6248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b="1">
                <a:latin typeface="Comic Sans MS" panose="030F0702030302020204" pitchFamily="66" charset="0"/>
              </a:rPr>
              <a:t>GIVING UP</a:t>
            </a:r>
          </a:p>
        </p:txBody>
      </p:sp>
      <p:sp>
        <p:nvSpPr>
          <p:cNvPr id="37931" name="Text Box 43">
            <a:extLst>
              <a:ext uri="{FF2B5EF4-FFF2-40B4-BE49-F238E27FC236}">
                <a16:creationId xmlns:a16="http://schemas.microsoft.com/office/drawing/2014/main" id="{3B051A6F-541B-40E4-9580-C30713F76C05}"/>
              </a:ext>
            </a:extLst>
          </p:cNvPr>
          <p:cNvSpPr txBox="1">
            <a:spLocks noChangeArrowheads="1"/>
          </p:cNvSpPr>
          <p:nvPr/>
        </p:nvSpPr>
        <p:spPr bwMode="auto">
          <a:xfrm>
            <a:off x="6553200" y="3733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b="1">
                <a:latin typeface="Comic Sans MS" panose="030F0702030302020204" pitchFamily="66" charset="0"/>
              </a:rPr>
              <a:t>IN CONTROL!!!</a:t>
            </a:r>
          </a:p>
        </p:txBody>
      </p:sp>
      <p:sp>
        <p:nvSpPr>
          <p:cNvPr id="55307" name="Text Box 45">
            <a:extLst>
              <a:ext uri="{FF2B5EF4-FFF2-40B4-BE49-F238E27FC236}">
                <a16:creationId xmlns:a16="http://schemas.microsoft.com/office/drawing/2014/main" id="{F33EF29A-47A2-479B-8E20-BF98D89B5229}"/>
              </a:ext>
            </a:extLst>
          </p:cNvPr>
          <p:cNvSpPr txBox="1">
            <a:spLocks noChangeArrowheads="1"/>
          </p:cNvSpPr>
          <p:nvPr/>
        </p:nvSpPr>
        <p:spPr bwMode="auto">
          <a:xfrm>
            <a:off x="228600" y="4191000"/>
            <a:ext cx="1752600" cy="15033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a:t>From John Stanfield’s “The Cool Way to Respond to Conflict”</a:t>
            </a:r>
          </a:p>
        </p:txBody>
      </p:sp>
      <p:sp>
        <p:nvSpPr>
          <p:cNvPr id="55308" name="Text Box 46">
            <a:extLst>
              <a:ext uri="{FF2B5EF4-FFF2-40B4-BE49-F238E27FC236}">
                <a16:creationId xmlns:a16="http://schemas.microsoft.com/office/drawing/2014/main" id="{D9BAD0B6-E161-46D2-B2A4-EDA71ABBD012}"/>
              </a:ext>
            </a:extLst>
          </p:cNvPr>
          <p:cNvSpPr txBox="1">
            <a:spLocks noChangeArrowheads="1"/>
          </p:cNvSpPr>
          <p:nvPr/>
        </p:nvSpPr>
        <p:spPr bwMode="auto">
          <a:xfrm>
            <a:off x="6477000" y="304800"/>
            <a:ext cx="2514600"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a:t>“Social Power” Point</a:t>
            </a:r>
          </a:p>
        </p:txBody>
      </p:sp>
      <p:pic>
        <p:nvPicPr>
          <p:cNvPr id="2" name="Picture 1">
            <a:extLst>
              <a:ext uri="{FF2B5EF4-FFF2-40B4-BE49-F238E27FC236}">
                <a16:creationId xmlns:a16="http://schemas.microsoft.com/office/drawing/2014/main" id="{3C2440DE-1270-486F-9FFA-C0BF16171985}"/>
              </a:ext>
            </a:extLst>
          </p:cNvPr>
          <p:cNvPicPr>
            <a:picLocks noChangeAspect="1"/>
          </p:cNvPicPr>
          <p:nvPr/>
        </p:nvPicPr>
        <p:blipFill>
          <a:blip r:embed="rId3">
            <a:biLevel thresh="75000"/>
          </a:blip>
          <a:stretch>
            <a:fillRect/>
          </a:stretch>
        </p:blipFill>
        <p:spPr>
          <a:xfrm>
            <a:off x="249238" y="527050"/>
            <a:ext cx="1517650" cy="296862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196EC65-AF22-41F1-B33E-D18F39768974}"/>
              </a:ext>
            </a:extLst>
          </p:cNvPr>
          <p:cNvPicPr>
            <a:picLocks noChangeAspect="1"/>
          </p:cNvPicPr>
          <p:nvPr/>
        </p:nvPicPr>
        <p:blipFill>
          <a:blip r:embed="rId4">
            <a:biLevel thresh="75000"/>
          </a:blip>
          <a:stretch>
            <a:fillRect/>
          </a:stretch>
        </p:blipFill>
        <p:spPr>
          <a:xfrm>
            <a:off x="2257425" y="3181350"/>
            <a:ext cx="1517650" cy="34893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A456468-BA2A-43B6-A423-6A8517A40C74}"/>
              </a:ext>
            </a:extLst>
          </p:cNvPr>
          <p:cNvPicPr>
            <a:picLocks noChangeAspect="1"/>
          </p:cNvPicPr>
          <p:nvPr/>
        </p:nvPicPr>
        <p:blipFill>
          <a:blip r:embed="rId5">
            <a:biLevel thresh="75000"/>
          </a:blip>
          <a:stretch>
            <a:fillRect/>
          </a:stretch>
        </p:blipFill>
        <p:spPr>
          <a:xfrm>
            <a:off x="4519613" y="568325"/>
            <a:ext cx="1517650" cy="3248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922"/>
                                        </p:tgtEl>
                                        <p:attrNameLst>
                                          <p:attrName>style.visibility</p:attrName>
                                        </p:attrNameLst>
                                      </p:cBhvr>
                                      <p:to>
                                        <p:strVal val="visible"/>
                                      </p:to>
                                    </p:set>
                                    <p:anim to="" calcmode="lin" valueType="num">
                                      <p:cBhvr>
                                        <p:cTn id="7" dur="1" fill="hold"/>
                                        <p:tgtEl>
                                          <p:spTgt spid="3792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7926"/>
                                        </p:tgtEl>
                                        <p:attrNameLst>
                                          <p:attrName>style.visibility</p:attrName>
                                        </p:attrNameLst>
                                      </p:cBhvr>
                                      <p:to>
                                        <p:strVal val="visible"/>
                                      </p:to>
                                    </p:set>
                                    <p:animEffect transition="in" filter="fade">
                                      <p:cBhvr>
                                        <p:cTn id="12" dur="192" decel="100000"/>
                                        <p:tgtEl>
                                          <p:spTgt spid="37926"/>
                                        </p:tgtEl>
                                      </p:cBhvr>
                                    </p:animEffect>
                                    <p:animScale>
                                      <p:cBhvr>
                                        <p:cTn id="13" dur="192" decel="100000"/>
                                        <p:tgtEl>
                                          <p:spTgt spid="37926"/>
                                        </p:tgtEl>
                                      </p:cBhvr>
                                      <p:from x="10000" y="10000"/>
                                      <p:to x="200000" y="450000"/>
                                    </p:animScale>
                                    <p:animScale>
                                      <p:cBhvr>
                                        <p:cTn id="14" dur="308" accel="100000" fill="hold">
                                          <p:stCondLst>
                                            <p:cond delay="192"/>
                                          </p:stCondLst>
                                        </p:cTn>
                                        <p:tgtEl>
                                          <p:spTgt spid="37926"/>
                                        </p:tgtEl>
                                      </p:cBhvr>
                                      <p:from x="200000" y="450000"/>
                                      <p:to x="100000" y="100000"/>
                                    </p:animScale>
                                    <p:set>
                                      <p:cBhvr>
                                        <p:cTn id="15" dur="192" fill="hold"/>
                                        <p:tgtEl>
                                          <p:spTgt spid="37926"/>
                                        </p:tgtEl>
                                        <p:attrNameLst>
                                          <p:attrName>ppt_x</p:attrName>
                                        </p:attrNameLst>
                                      </p:cBhvr>
                                      <p:to>
                                        <p:strVal val="(0.5)"/>
                                      </p:to>
                                    </p:set>
                                    <p:anim from="(0.5)" to="(#ppt_x)" calcmode="lin" valueType="num">
                                      <p:cBhvr>
                                        <p:cTn id="16" dur="308" accel="100000" fill="hold">
                                          <p:stCondLst>
                                            <p:cond delay="192"/>
                                          </p:stCondLst>
                                        </p:cTn>
                                        <p:tgtEl>
                                          <p:spTgt spid="37926"/>
                                        </p:tgtEl>
                                        <p:attrNameLst>
                                          <p:attrName>ppt_x</p:attrName>
                                        </p:attrNameLst>
                                      </p:cBhvr>
                                    </p:anim>
                                    <p:set>
                                      <p:cBhvr>
                                        <p:cTn id="17" dur="192" fill="hold"/>
                                        <p:tgtEl>
                                          <p:spTgt spid="37926"/>
                                        </p:tgtEl>
                                        <p:attrNameLst>
                                          <p:attrName>ppt_y</p:attrName>
                                        </p:attrNameLst>
                                      </p:cBhvr>
                                      <p:to>
                                        <p:strVal val="(#ppt_y+0.4)"/>
                                      </p:to>
                                    </p:set>
                                    <p:anim from="(#ppt_y+0.4)" to="(#ppt_y)" calcmode="lin" valueType="num">
                                      <p:cBhvr>
                                        <p:cTn id="18" dur="308" accel="100000" fill="hold">
                                          <p:stCondLst>
                                            <p:cond delay="192"/>
                                          </p:stCondLst>
                                        </p:cTn>
                                        <p:tgtEl>
                                          <p:spTgt spid="37926"/>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7929"/>
                                        </p:tgtEl>
                                        <p:attrNameLst>
                                          <p:attrName>style.visibility</p:attrName>
                                        </p:attrNameLst>
                                      </p:cBhvr>
                                      <p:to>
                                        <p:strVal val="visible"/>
                                      </p:to>
                                    </p:set>
                                    <p:anim from="(-#ppt_w/2)" to="(#ppt_x)" calcmode="lin" valueType="num">
                                      <p:cBhvr>
                                        <p:cTn id="23" dur="300" fill="hold">
                                          <p:stCondLst>
                                            <p:cond delay="0"/>
                                          </p:stCondLst>
                                        </p:cTn>
                                        <p:tgtEl>
                                          <p:spTgt spid="37929"/>
                                        </p:tgtEl>
                                        <p:attrNameLst>
                                          <p:attrName>ppt_x</p:attrName>
                                        </p:attrNameLst>
                                      </p:cBhvr>
                                    </p:anim>
                                    <p:anim from="0" to="-1.0" calcmode="lin" valueType="num">
                                      <p:cBhvr>
                                        <p:cTn id="24" dur="100" decel="50000" autoRev="1" fill="hold">
                                          <p:stCondLst>
                                            <p:cond delay="300"/>
                                          </p:stCondLst>
                                        </p:cTn>
                                        <p:tgtEl>
                                          <p:spTgt spid="37929"/>
                                        </p:tgtEl>
                                        <p:attrNameLst>
                                          <p:attrName>xshear</p:attrName>
                                        </p:attrNameLst>
                                      </p:cBhvr>
                                    </p:anim>
                                    <p:animScale>
                                      <p:cBhvr>
                                        <p:cTn id="25" dur="100" decel="100000" autoRev="1" fill="hold">
                                          <p:stCondLst>
                                            <p:cond delay="300"/>
                                          </p:stCondLst>
                                        </p:cTn>
                                        <p:tgtEl>
                                          <p:spTgt spid="37929"/>
                                        </p:tgtEl>
                                      </p:cBhvr>
                                      <p:from x="100000" y="100000"/>
                                      <p:to x="80000" y="100000"/>
                                    </p:animScale>
                                    <p:anim by="(#ppt_h/3+#ppt_w*0.1)" calcmode="lin" valueType="num">
                                      <p:cBhvr additive="sum">
                                        <p:cTn id="26" dur="100" decel="100000" autoRev="1" fill="hold">
                                          <p:stCondLst>
                                            <p:cond delay="300"/>
                                          </p:stCondLst>
                                        </p:cTn>
                                        <p:tgtEl>
                                          <p:spTgt spid="37929"/>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37924"/>
                                        </p:tgtEl>
                                        <p:attrNameLst>
                                          <p:attrName>style.visibility</p:attrName>
                                        </p:attrNameLst>
                                      </p:cBhvr>
                                      <p:to>
                                        <p:strVal val="visible"/>
                                      </p:to>
                                    </p:set>
                                    <p:anim to="" calcmode="lin" valueType="num">
                                      <p:cBhvr>
                                        <p:cTn id="31" dur="1" fill="hold"/>
                                        <p:tgtEl>
                                          <p:spTgt spid="37924"/>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nodeType="clickEffect">
                                  <p:stCondLst>
                                    <p:cond delay="0"/>
                                  </p:stCondLst>
                                  <p:childTnLst>
                                    <p:set>
                                      <p:cBhvr>
                                        <p:cTn id="35" dur="1" fill="hold">
                                          <p:stCondLst>
                                            <p:cond delay="0"/>
                                          </p:stCondLst>
                                        </p:cTn>
                                        <p:tgtEl>
                                          <p:spTgt spid="37927">
                                            <p:txEl>
                                              <p:pRg st="0" end="0"/>
                                            </p:txEl>
                                          </p:spTgt>
                                        </p:tgtEl>
                                        <p:attrNameLst>
                                          <p:attrName>style.visibility</p:attrName>
                                        </p:attrNameLst>
                                      </p:cBhvr>
                                      <p:to>
                                        <p:strVal val="visible"/>
                                      </p:to>
                                    </p:set>
                                    <p:anim from="(-#ppt_w/2)" to="(#ppt_x)" calcmode="lin" valueType="num">
                                      <p:cBhvr>
                                        <p:cTn id="36" dur="300" fill="hold">
                                          <p:stCondLst>
                                            <p:cond delay="0"/>
                                          </p:stCondLst>
                                        </p:cTn>
                                        <p:tgtEl>
                                          <p:spTgt spid="37927">
                                            <p:txEl>
                                              <p:pRg st="0" end="0"/>
                                            </p:txEl>
                                          </p:spTgt>
                                        </p:tgtEl>
                                        <p:attrNameLst>
                                          <p:attrName>ppt_x</p:attrName>
                                        </p:attrNameLst>
                                      </p:cBhvr>
                                    </p:anim>
                                    <p:anim from="0" to="-1.0" calcmode="lin" valueType="num">
                                      <p:cBhvr>
                                        <p:cTn id="37" dur="100" decel="50000" autoRev="1" fill="hold">
                                          <p:stCondLst>
                                            <p:cond delay="300"/>
                                          </p:stCondLst>
                                        </p:cTn>
                                        <p:tgtEl>
                                          <p:spTgt spid="37927">
                                            <p:txEl>
                                              <p:pRg st="0" end="0"/>
                                            </p:txEl>
                                          </p:spTgt>
                                        </p:tgtEl>
                                        <p:attrNameLst>
                                          <p:attrName>xshear</p:attrName>
                                        </p:attrNameLst>
                                      </p:cBhvr>
                                    </p:anim>
                                    <p:animScale>
                                      <p:cBhvr>
                                        <p:cTn id="38" dur="100" decel="100000" autoRev="1" fill="hold">
                                          <p:stCondLst>
                                            <p:cond delay="300"/>
                                          </p:stCondLst>
                                        </p:cTn>
                                        <p:tgtEl>
                                          <p:spTgt spid="37927">
                                            <p:txEl>
                                              <p:pRg st="0" end="0"/>
                                            </p:txEl>
                                          </p:spTgt>
                                        </p:tgtEl>
                                      </p:cBhvr>
                                      <p:from x="100000" y="100000"/>
                                      <p:to x="80000" y="100000"/>
                                    </p:animScale>
                                    <p:anim by="(#ppt_h/3+#ppt_w*0.1)" calcmode="lin" valueType="num">
                                      <p:cBhvr additive="sum">
                                        <p:cTn id="39" dur="100" decel="100000" autoRev="1" fill="hold">
                                          <p:stCondLst>
                                            <p:cond delay="300"/>
                                          </p:stCondLst>
                                        </p:cTn>
                                        <p:tgtEl>
                                          <p:spTgt spid="37927">
                                            <p:txEl>
                                              <p:pRg st="0" end="0"/>
                                            </p:txEl>
                                          </p:spTgt>
                                        </p:tgtEl>
                                        <p:attrNameLst>
                                          <p:attrName>ppt_x</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37930"/>
                                        </p:tgtEl>
                                        <p:attrNameLst>
                                          <p:attrName>style.visibility</p:attrName>
                                        </p:attrNameLst>
                                      </p:cBhvr>
                                      <p:to>
                                        <p:strVal val="visible"/>
                                      </p:to>
                                    </p:set>
                                    <p:animEffect transition="in" filter="wedge">
                                      <p:cBhvr>
                                        <p:cTn id="44" dur="500"/>
                                        <p:tgtEl>
                                          <p:spTgt spid="3793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37925"/>
                                        </p:tgtEl>
                                        <p:attrNameLst>
                                          <p:attrName>style.visibility</p:attrName>
                                        </p:attrNameLst>
                                      </p:cBhvr>
                                      <p:to>
                                        <p:strVal val="visible"/>
                                      </p:to>
                                    </p:set>
                                    <p:anim to="" calcmode="lin" valueType="num">
                                      <p:cBhvr>
                                        <p:cTn id="49" dur="1" fill="hold"/>
                                        <p:tgtEl>
                                          <p:spTgt spid="37925"/>
                                        </p:tgtEl>
                                        <p:attrNameLst>
                                          <p:attrName/>
                                        </p:attrNameLst>
                                      </p:cBhvr>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37928"/>
                                        </p:tgtEl>
                                        <p:attrNameLst>
                                          <p:attrName>style.visibility</p:attrName>
                                        </p:attrNameLst>
                                      </p:cBhvr>
                                      <p:to>
                                        <p:strVal val="visible"/>
                                      </p:to>
                                    </p:set>
                                    <p:anim calcmode="lin" valueType="num">
                                      <p:cBhvr>
                                        <p:cTn id="54" dur="500" fill="hold"/>
                                        <p:tgtEl>
                                          <p:spTgt spid="37928"/>
                                        </p:tgtEl>
                                        <p:attrNameLst>
                                          <p:attrName>ppt_w</p:attrName>
                                        </p:attrNameLst>
                                      </p:cBhvr>
                                      <p:tavLst>
                                        <p:tav tm="0">
                                          <p:val>
                                            <p:fltVal val="0"/>
                                          </p:val>
                                        </p:tav>
                                        <p:tav tm="100000">
                                          <p:val>
                                            <p:strVal val="#ppt_w"/>
                                          </p:val>
                                        </p:tav>
                                      </p:tavLst>
                                    </p:anim>
                                    <p:anim calcmode="lin" valueType="num">
                                      <p:cBhvr>
                                        <p:cTn id="55" dur="500" fill="hold"/>
                                        <p:tgtEl>
                                          <p:spTgt spid="37928"/>
                                        </p:tgtEl>
                                        <p:attrNameLst>
                                          <p:attrName>ppt_h</p:attrName>
                                        </p:attrNameLst>
                                      </p:cBhvr>
                                      <p:tavLst>
                                        <p:tav tm="0">
                                          <p:val>
                                            <p:strVal val="#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3" presetClass="entr" presetSubtype="0" fill="hold" grpId="0" nodeType="clickEffect">
                                  <p:stCondLst>
                                    <p:cond delay="0"/>
                                  </p:stCondLst>
                                  <p:childTnLst>
                                    <p:set>
                                      <p:cBhvr>
                                        <p:cTn id="59" dur="1" fill="hold">
                                          <p:stCondLst>
                                            <p:cond delay="0"/>
                                          </p:stCondLst>
                                        </p:cTn>
                                        <p:tgtEl>
                                          <p:spTgt spid="37931"/>
                                        </p:tgtEl>
                                        <p:attrNameLst>
                                          <p:attrName>style.visibility</p:attrName>
                                        </p:attrNameLst>
                                      </p:cBhvr>
                                      <p:to>
                                        <p:strVal val="visible"/>
                                      </p:to>
                                    </p:set>
                                    <p:animEffect transition="in" filter="fade">
                                      <p:cBhvr>
                                        <p:cTn id="60" dur="50"/>
                                        <p:tgtEl>
                                          <p:spTgt spid="37931"/>
                                        </p:tgtEl>
                                      </p:cBhvr>
                                    </p:animEffect>
                                    <p:anim calcmode="lin" valueType="num">
                                      <p:cBhvr>
                                        <p:cTn id="61" dur="200" fill="hold"/>
                                        <p:tgtEl>
                                          <p:spTgt spid="37931"/>
                                        </p:tgtEl>
                                        <p:attrNameLst>
                                          <p:attrName>ppt_x</p:attrName>
                                        </p:attrNameLst>
                                      </p:cBhvr>
                                      <p:tavLst>
                                        <p:tav tm="0">
                                          <p:val>
                                            <p:strVal val="#ppt_x"/>
                                          </p:val>
                                        </p:tav>
                                        <p:tav tm="100000">
                                          <p:val>
                                            <p:strVal val="#ppt_x"/>
                                          </p:val>
                                        </p:tav>
                                      </p:tavLst>
                                    </p:anim>
                                    <p:anim calcmode="lin" valueType="num">
                                      <p:cBhvr>
                                        <p:cTn id="62" dur="200" fill="hold"/>
                                        <p:tgtEl>
                                          <p:spTgt spid="37931"/>
                                        </p:tgtEl>
                                        <p:attrNameLst>
                                          <p:attrName>ppt_y</p:attrName>
                                        </p:attrNameLst>
                                      </p:cBhvr>
                                      <p:tavLst>
                                        <p:tav tm="0">
                                          <p:val>
                                            <p:strVal val="#ppt_y+0.31"/>
                                          </p:val>
                                        </p:tav>
                                        <p:tav tm="100000">
                                          <p:val>
                                            <p:strVal val="#ppt_y+0.31"/>
                                          </p:val>
                                        </p:tav>
                                      </p:tavLst>
                                    </p:anim>
                                    <p:anim calcmode="lin" valueType="num">
                                      <p:cBhvr>
                                        <p:cTn id="63" dur="300" decel="50000" fill="hold">
                                          <p:stCondLst>
                                            <p:cond delay="200"/>
                                          </p:stCondLst>
                                        </p:cTn>
                                        <p:tgtEl>
                                          <p:spTgt spid="379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300" decel="50000" fill="hold">
                                          <p:stCondLst>
                                            <p:cond delay="200"/>
                                          </p:stCondLst>
                                        </p:cTn>
                                        <p:tgtEl>
                                          <p:spTgt spid="379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2" grpId="0"/>
      <p:bldP spid="37924" grpId="0"/>
      <p:bldP spid="37925" grpId="0"/>
      <p:bldP spid="37926" grpId="0"/>
      <p:bldP spid="37928" grpId="0"/>
      <p:bldP spid="37929" grpId="0"/>
      <p:bldP spid="37930" grpId="0"/>
      <p:bldP spid="379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3190255-9ED3-4242-8960-33B1BA8C78EF}"/>
              </a:ext>
            </a:extLst>
          </p:cNvPr>
          <p:cNvSpPr>
            <a:spLocks noGrp="1" noRot="1" noChangeArrowheads="1"/>
          </p:cNvSpPr>
          <p:nvPr>
            <p:ph type="title"/>
          </p:nvPr>
        </p:nvSpPr>
        <p:spPr/>
        <p:txBody>
          <a:bodyPr/>
          <a:lstStyle/>
          <a:p>
            <a:pPr eaLnBrk="1" hangingPunct="1">
              <a:defRPr/>
            </a:pPr>
            <a:r>
              <a:rPr lang="en-US" altLang="en-US" sz="5400"/>
              <a:t>Passive</a:t>
            </a:r>
          </a:p>
        </p:txBody>
      </p:sp>
      <p:sp>
        <p:nvSpPr>
          <p:cNvPr id="41992" name="Rectangle 8">
            <a:extLst>
              <a:ext uri="{FF2B5EF4-FFF2-40B4-BE49-F238E27FC236}">
                <a16:creationId xmlns:a16="http://schemas.microsoft.com/office/drawing/2014/main" id="{F5A35DED-663F-42A8-9C50-ED60E9E3E85F}"/>
              </a:ext>
            </a:extLst>
          </p:cNvPr>
          <p:cNvSpPr>
            <a:spLocks noGrp="1" noRot="1" noChangeArrowheads="1"/>
          </p:cNvSpPr>
          <p:nvPr>
            <p:ph type="body" idx="1"/>
          </p:nvPr>
        </p:nvSpPr>
        <p:spPr>
          <a:xfrm>
            <a:off x="838200" y="1447800"/>
            <a:ext cx="4191000" cy="5181600"/>
          </a:xfrm>
        </p:spPr>
        <p:txBody>
          <a:bodyPr/>
          <a:lstStyle/>
          <a:p>
            <a:pPr eaLnBrk="1" hangingPunct="1">
              <a:lnSpc>
                <a:spcPct val="90000"/>
              </a:lnSpc>
              <a:defRPr/>
            </a:pPr>
            <a:r>
              <a:rPr lang="en-US" altLang="en-US"/>
              <a:t>Saying </a:t>
            </a:r>
            <a:r>
              <a:rPr lang="en-US" altLang="en-US">
                <a:latin typeface="Pristina" panose="03060402040406080204" pitchFamily="66" charset="0"/>
              </a:rPr>
              <a:t>“no” </a:t>
            </a:r>
            <a:r>
              <a:rPr lang="en-US" altLang="en-US">
                <a:latin typeface="Arial Unicode MS" panose="020B0604020202020204" pitchFamily="34" charset="-128"/>
              </a:rPr>
              <a:t>or</a:t>
            </a:r>
            <a:r>
              <a:rPr lang="en-US" altLang="en-US">
                <a:latin typeface="Century Gothic" panose="020B0502020202020204" pitchFamily="34" charset="0"/>
              </a:rPr>
              <a:t> </a:t>
            </a:r>
            <a:r>
              <a:rPr lang="en-US" altLang="en-US">
                <a:latin typeface="Pristina" panose="03060402040406080204" pitchFamily="66" charset="0"/>
              </a:rPr>
              <a:t>“stop”</a:t>
            </a:r>
            <a:r>
              <a:rPr lang="en-US" altLang="en-US">
                <a:latin typeface="Century Gothic" panose="020B0502020202020204" pitchFamily="34" charset="0"/>
              </a:rPr>
              <a:t> </a:t>
            </a:r>
            <a:r>
              <a:rPr lang="en-US" altLang="en-US">
                <a:latin typeface="Arial Unicode MS" panose="020B0604020202020204" pitchFamily="34" charset="-128"/>
              </a:rPr>
              <a:t>weakly</a:t>
            </a:r>
          </a:p>
          <a:p>
            <a:pPr eaLnBrk="1" hangingPunct="1">
              <a:lnSpc>
                <a:spcPct val="90000"/>
              </a:lnSpc>
              <a:defRPr/>
            </a:pPr>
            <a:r>
              <a:rPr lang="en-US" altLang="en-US">
                <a:latin typeface="Arial Unicode MS" panose="020B0604020202020204" pitchFamily="34" charset="-128"/>
              </a:rPr>
              <a:t>Mumbling</a:t>
            </a:r>
          </a:p>
          <a:p>
            <a:pPr eaLnBrk="1" hangingPunct="1">
              <a:lnSpc>
                <a:spcPct val="90000"/>
              </a:lnSpc>
              <a:defRPr/>
            </a:pPr>
            <a:r>
              <a:rPr lang="en-US" altLang="en-US">
                <a:latin typeface="Arial Unicode MS" panose="020B0604020202020204" pitchFamily="34" charset="-128"/>
              </a:rPr>
              <a:t>Ignoring it – never solving the problem</a:t>
            </a:r>
          </a:p>
          <a:p>
            <a:pPr eaLnBrk="1" hangingPunct="1">
              <a:lnSpc>
                <a:spcPct val="90000"/>
              </a:lnSpc>
              <a:defRPr/>
            </a:pPr>
            <a:r>
              <a:rPr lang="en-US" altLang="en-US">
                <a:latin typeface="Arial Unicode MS" panose="020B0604020202020204" pitchFamily="34" charset="-128"/>
              </a:rPr>
              <a:t>Not getting help from an adult</a:t>
            </a:r>
          </a:p>
          <a:p>
            <a:pPr eaLnBrk="1" hangingPunct="1">
              <a:lnSpc>
                <a:spcPct val="90000"/>
              </a:lnSpc>
              <a:defRPr/>
            </a:pPr>
            <a:r>
              <a:rPr lang="en-US" altLang="en-US">
                <a:latin typeface="Arial Unicode MS" panose="020B0604020202020204" pitchFamily="34" charset="-128"/>
              </a:rPr>
              <a:t>Keeping it to yourself</a:t>
            </a:r>
          </a:p>
          <a:p>
            <a:pPr eaLnBrk="1" hangingPunct="1">
              <a:lnSpc>
                <a:spcPct val="90000"/>
              </a:lnSpc>
              <a:defRPr/>
            </a:pPr>
            <a:r>
              <a:rPr lang="en-US" altLang="en-US"/>
              <a:t>Giving up</a:t>
            </a:r>
          </a:p>
        </p:txBody>
      </p:sp>
      <p:pic>
        <p:nvPicPr>
          <p:cNvPr id="8196" name="Picture 12" descr="passive girl standing">
            <a:extLst>
              <a:ext uri="{FF2B5EF4-FFF2-40B4-BE49-F238E27FC236}">
                <a16:creationId xmlns:a16="http://schemas.microsoft.com/office/drawing/2014/main" id="{26D38B45-6F75-4100-8FC3-661116C0F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6" r="29619" b="3125"/>
          <a:stretch>
            <a:fillRect/>
          </a:stretch>
        </p:blipFill>
        <p:spPr bwMode="auto">
          <a:xfrm>
            <a:off x="5715000" y="76200"/>
            <a:ext cx="2627313" cy="6781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47977966-1F8D-46BA-93C2-67AEAE7C0DE9}"/>
              </a:ext>
            </a:extLst>
          </p:cNvPr>
          <p:cNvSpPr>
            <a:spLocks noGrp="1" noRot="1" noChangeArrowheads="1"/>
          </p:cNvSpPr>
          <p:nvPr>
            <p:ph type="title"/>
          </p:nvPr>
        </p:nvSpPr>
        <p:spPr/>
        <p:txBody>
          <a:bodyPr/>
          <a:lstStyle/>
          <a:p>
            <a:pPr eaLnBrk="1" hangingPunct="1">
              <a:defRPr/>
            </a:pPr>
            <a:r>
              <a:rPr lang="en-US" altLang="en-US" sz="5400"/>
              <a:t>Assertive</a:t>
            </a:r>
          </a:p>
        </p:txBody>
      </p:sp>
      <p:sp>
        <p:nvSpPr>
          <p:cNvPr id="44042" name="Rectangle 10">
            <a:extLst>
              <a:ext uri="{FF2B5EF4-FFF2-40B4-BE49-F238E27FC236}">
                <a16:creationId xmlns:a16="http://schemas.microsoft.com/office/drawing/2014/main" id="{6546EDAF-02D0-4AB1-BD0F-5DCD3F7B3979}"/>
              </a:ext>
            </a:extLst>
          </p:cNvPr>
          <p:cNvSpPr>
            <a:spLocks noGrp="1" noRot="1" noChangeArrowheads="1"/>
          </p:cNvSpPr>
          <p:nvPr>
            <p:ph type="body" idx="1"/>
          </p:nvPr>
        </p:nvSpPr>
        <p:spPr>
          <a:xfrm>
            <a:off x="609600" y="1371600"/>
            <a:ext cx="4495800" cy="5257800"/>
          </a:xfrm>
        </p:spPr>
        <p:txBody>
          <a:bodyPr/>
          <a:lstStyle/>
          <a:p>
            <a:pPr eaLnBrk="1" hangingPunct="1">
              <a:lnSpc>
                <a:spcPct val="90000"/>
              </a:lnSpc>
              <a:defRPr/>
            </a:pPr>
            <a:r>
              <a:rPr lang="en-US" altLang="en-US"/>
              <a:t>Standing up straight</a:t>
            </a:r>
          </a:p>
          <a:p>
            <a:pPr eaLnBrk="1" hangingPunct="1">
              <a:lnSpc>
                <a:spcPct val="90000"/>
              </a:lnSpc>
              <a:defRPr/>
            </a:pPr>
            <a:r>
              <a:rPr lang="en-US" altLang="en-US"/>
              <a:t>Looking towards the person</a:t>
            </a:r>
          </a:p>
          <a:p>
            <a:pPr eaLnBrk="1" hangingPunct="1">
              <a:lnSpc>
                <a:spcPct val="90000"/>
              </a:lnSpc>
              <a:defRPr/>
            </a:pPr>
            <a:r>
              <a:rPr lang="en-US" altLang="en-US"/>
              <a:t>Speaking in a firm voice</a:t>
            </a:r>
          </a:p>
          <a:p>
            <a:pPr eaLnBrk="1" hangingPunct="1">
              <a:lnSpc>
                <a:spcPct val="90000"/>
              </a:lnSpc>
              <a:defRPr/>
            </a:pPr>
            <a:r>
              <a:rPr lang="en-US" altLang="en-US"/>
              <a:t>Saying it quickly and politely</a:t>
            </a:r>
          </a:p>
          <a:p>
            <a:pPr eaLnBrk="1" hangingPunct="1">
              <a:lnSpc>
                <a:spcPct val="90000"/>
              </a:lnSpc>
              <a:defRPr/>
            </a:pPr>
            <a:r>
              <a:rPr lang="en-US" altLang="en-US"/>
              <a:t>Getting help from friends or adults when you need to</a:t>
            </a:r>
          </a:p>
          <a:p>
            <a:pPr eaLnBrk="1" hangingPunct="1">
              <a:lnSpc>
                <a:spcPct val="90000"/>
              </a:lnSpc>
              <a:defRPr/>
            </a:pPr>
            <a:r>
              <a:rPr lang="en-US" altLang="en-US"/>
              <a:t>In control</a:t>
            </a:r>
          </a:p>
        </p:txBody>
      </p:sp>
      <p:pic>
        <p:nvPicPr>
          <p:cNvPr id="10244" name="Picture 16" descr="assertive girl confident">
            <a:extLst>
              <a:ext uri="{FF2B5EF4-FFF2-40B4-BE49-F238E27FC236}">
                <a16:creationId xmlns:a16="http://schemas.microsoft.com/office/drawing/2014/main" id="{157E5973-82F4-4078-B766-867CA9188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50" r="9375"/>
          <a:stretch>
            <a:fillRect/>
          </a:stretch>
        </p:blipFill>
        <p:spPr bwMode="auto">
          <a:xfrm>
            <a:off x="4800600" y="304800"/>
            <a:ext cx="4191000" cy="3873500"/>
          </a:xfrm>
          <a:prstGeom prst="rect">
            <a:avLst/>
          </a:prstGeom>
          <a:noFill/>
          <a:ln w="38100">
            <a:solidFill>
              <a:srgbClr val="3366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2FCB893-A79B-4F4B-993B-F212F77BBC13}"/>
              </a:ext>
            </a:extLst>
          </p:cNvPr>
          <p:cNvSpPr>
            <a:spLocks noGrp="1" noRot="1" noChangeArrowheads="1"/>
          </p:cNvSpPr>
          <p:nvPr>
            <p:ph type="title"/>
          </p:nvPr>
        </p:nvSpPr>
        <p:spPr>
          <a:xfrm>
            <a:off x="457200" y="244475"/>
            <a:ext cx="8386763" cy="898525"/>
          </a:xfrm>
        </p:spPr>
        <p:txBody>
          <a:bodyPr/>
          <a:lstStyle/>
          <a:p>
            <a:pPr eaLnBrk="1" hangingPunct="1">
              <a:defRPr/>
            </a:pPr>
            <a:r>
              <a:rPr lang="en-US" altLang="en-US" sz="4800"/>
              <a:t>Aggressive</a:t>
            </a:r>
          </a:p>
        </p:txBody>
      </p:sp>
      <p:sp>
        <p:nvSpPr>
          <p:cNvPr id="46083" name="Rectangle 3">
            <a:extLst>
              <a:ext uri="{FF2B5EF4-FFF2-40B4-BE49-F238E27FC236}">
                <a16:creationId xmlns:a16="http://schemas.microsoft.com/office/drawing/2014/main" id="{2221A86B-2D0A-4735-A18F-BA13C6A1D882}"/>
              </a:ext>
            </a:extLst>
          </p:cNvPr>
          <p:cNvSpPr>
            <a:spLocks noGrp="1" noRot="1" noChangeArrowheads="1"/>
          </p:cNvSpPr>
          <p:nvPr>
            <p:ph type="body" idx="1"/>
          </p:nvPr>
        </p:nvSpPr>
        <p:spPr>
          <a:xfrm>
            <a:off x="381000" y="1219200"/>
            <a:ext cx="8007350" cy="4191000"/>
          </a:xfrm>
        </p:spPr>
        <p:txBody>
          <a:bodyPr/>
          <a:lstStyle/>
          <a:p>
            <a:pPr eaLnBrk="1" hangingPunct="1">
              <a:lnSpc>
                <a:spcPct val="90000"/>
              </a:lnSpc>
              <a:defRPr/>
            </a:pPr>
            <a:r>
              <a:rPr lang="en-US" altLang="en-US" sz="2800"/>
              <a:t>What does it look like?</a:t>
            </a:r>
          </a:p>
          <a:p>
            <a:pPr lvl="1" eaLnBrk="1" hangingPunct="1">
              <a:lnSpc>
                <a:spcPct val="90000"/>
              </a:lnSpc>
              <a:defRPr/>
            </a:pPr>
            <a:r>
              <a:rPr lang="en-US" altLang="en-US" sz="2400"/>
              <a:t>Angry face</a:t>
            </a:r>
          </a:p>
          <a:p>
            <a:pPr lvl="1" eaLnBrk="1" hangingPunct="1">
              <a:lnSpc>
                <a:spcPct val="90000"/>
              </a:lnSpc>
              <a:defRPr/>
            </a:pPr>
            <a:endParaRPr lang="en-US" altLang="en-US" sz="2400"/>
          </a:p>
          <a:p>
            <a:pPr lvl="1" eaLnBrk="1" hangingPunct="1">
              <a:lnSpc>
                <a:spcPct val="90000"/>
              </a:lnSpc>
              <a:defRPr/>
            </a:pPr>
            <a:r>
              <a:rPr lang="en-US" altLang="en-US" sz="2400"/>
              <a:t>Finger pointing or fist </a:t>
            </a:r>
          </a:p>
          <a:p>
            <a:pPr lvl="1" eaLnBrk="1" hangingPunct="1">
              <a:lnSpc>
                <a:spcPct val="90000"/>
              </a:lnSpc>
              <a:defRPr/>
            </a:pPr>
            <a:endParaRPr lang="en-US" altLang="en-US" sz="2400"/>
          </a:p>
          <a:p>
            <a:pPr lvl="1" eaLnBrk="1" hangingPunct="1">
              <a:lnSpc>
                <a:spcPct val="90000"/>
              </a:lnSpc>
              <a:defRPr/>
            </a:pPr>
            <a:r>
              <a:rPr lang="en-US" altLang="en-US" sz="2400"/>
              <a:t>Too close</a:t>
            </a:r>
          </a:p>
          <a:p>
            <a:pPr lvl="1" eaLnBrk="1" hangingPunct="1">
              <a:lnSpc>
                <a:spcPct val="90000"/>
              </a:lnSpc>
              <a:defRPr/>
            </a:pPr>
            <a:endParaRPr lang="en-US" altLang="en-US" sz="2400"/>
          </a:p>
          <a:p>
            <a:pPr lvl="1" eaLnBrk="1" hangingPunct="1">
              <a:lnSpc>
                <a:spcPct val="90000"/>
              </a:lnSpc>
              <a:defRPr/>
            </a:pPr>
            <a:r>
              <a:rPr lang="en-US" altLang="en-US" sz="2400"/>
              <a:t>Touching, pushing, fighting</a:t>
            </a:r>
          </a:p>
          <a:p>
            <a:pPr lvl="1" eaLnBrk="1" hangingPunct="1">
              <a:lnSpc>
                <a:spcPct val="90000"/>
              </a:lnSpc>
              <a:defRPr/>
            </a:pPr>
            <a:endParaRPr lang="en-US" altLang="en-US" sz="2400"/>
          </a:p>
          <a:p>
            <a:pPr lvl="1" eaLnBrk="1" hangingPunct="1">
              <a:lnSpc>
                <a:spcPct val="90000"/>
              </a:lnSpc>
              <a:defRPr/>
            </a:pPr>
            <a:r>
              <a:rPr lang="en-US" altLang="en-US" sz="2400"/>
              <a:t>Violence</a:t>
            </a:r>
          </a:p>
          <a:p>
            <a:pPr lvl="1" eaLnBrk="1" hangingPunct="1">
              <a:lnSpc>
                <a:spcPct val="90000"/>
              </a:lnSpc>
              <a:buFont typeface="Wingdings" panose="05000000000000000000" pitchFamily="2" charset="2"/>
              <a:buNone/>
              <a:defRPr/>
            </a:pPr>
            <a:endParaRPr lang="en-US" altLang="en-US" sz="2400"/>
          </a:p>
        </p:txBody>
      </p:sp>
      <p:pic>
        <p:nvPicPr>
          <p:cNvPr id="46085" name="Picture 5" descr="MCj04257520000[1]">
            <a:extLst>
              <a:ext uri="{FF2B5EF4-FFF2-40B4-BE49-F238E27FC236}">
                <a16:creationId xmlns:a16="http://schemas.microsoft.com/office/drawing/2014/main" id="{4AF1B95E-B20D-413F-8BC5-E78E68A4A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
            <a:ext cx="1524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aggressive">
            <a:extLst>
              <a:ext uri="{FF2B5EF4-FFF2-40B4-BE49-F238E27FC236}">
                <a16:creationId xmlns:a16="http://schemas.microsoft.com/office/drawing/2014/main" id="{64A58508-B058-4143-824B-C399CDF71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657600"/>
            <a:ext cx="2316163" cy="17208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8" name="Picture 8" descr="bullyTeen">
            <a:extLst>
              <a:ext uri="{FF2B5EF4-FFF2-40B4-BE49-F238E27FC236}">
                <a16:creationId xmlns:a16="http://schemas.microsoft.com/office/drawing/2014/main" id="{454D6483-2BD1-4478-B7DF-ACAF36E29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800600"/>
            <a:ext cx="2144713" cy="17049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9" name="Text Box 9">
            <a:extLst>
              <a:ext uri="{FF2B5EF4-FFF2-40B4-BE49-F238E27FC236}">
                <a16:creationId xmlns:a16="http://schemas.microsoft.com/office/drawing/2014/main" id="{AEA6D1A4-A785-4AD2-B82D-6BBE21911766}"/>
              </a:ext>
            </a:extLst>
          </p:cNvPr>
          <p:cNvSpPr txBox="1">
            <a:spLocks noChangeArrowheads="1"/>
          </p:cNvSpPr>
          <p:nvPr/>
        </p:nvSpPr>
        <p:spPr bwMode="auto">
          <a:xfrm>
            <a:off x="1066800" y="57150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a:hlinkClick r:id="rId6"/>
              </a:rPr>
              <a:t>www.stanfield.com</a:t>
            </a:r>
            <a:r>
              <a:rPr lang="en-US" altLang="en-US" sz="1800"/>
              <a:t> (catalog)</a:t>
            </a:r>
          </a:p>
        </p:txBody>
      </p:sp>
      <p:graphicFrame>
        <p:nvGraphicFramePr>
          <p:cNvPr id="46121" name="Group 41">
            <a:extLst>
              <a:ext uri="{FF2B5EF4-FFF2-40B4-BE49-F238E27FC236}">
                <a16:creationId xmlns:a16="http://schemas.microsoft.com/office/drawing/2014/main" id="{33CC2370-411A-4949-BFB3-C0A3FF8C1052}"/>
              </a:ext>
            </a:extLst>
          </p:cNvPr>
          <p:cNvGraphicFramePr>
            <a:graphicFrameLocks noGrp="1"/>
          </p:cNvGraphicFramePr>
          <p:nvPr/>
        </p:nvGraphicFramePr>
        <p:xfrm>
          <a:off x="1066800" y="5715000"/>
          <a:ext cx="2057400" cy="609600"/>
        </p:xfrm>
        <a:graphic>
          <a:graphicData uri="http://schemas.openxmlformats.org/drawingml/2006/table">
            <a:tbl>
              <a:tblPr/>
              <a:tblGrid>
                <a:gridCol w="2057400">
                  <a:extLst>
                    <a:ext uri="{9D8B030D-6E8A-4147-A177-3AD203B41FA5}">
                      <a16:colId xmlns:a16="http://schemas.microsoft.com/office/drawing/2014/main" val="221319462"/>
                    </a:ext>
                  </a:extLst>
                </a:gridCol>
              </a:tblGrid>
              <a:tr h="60960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accent2"/>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7163422"/>
                  </a:ext>
                </a:extLst>
              </a:tr>
            </a:tbl>
          </a:graphicData>
        </a:graphic>
      </p:graphicFrame>
      <p:pic>
        <p:nvPicPr>
          <p:cNvPr id="12302" name="Picture 2">
            <a:extLst>
              <a:ext uri="{FF2B5EF4-FFF2-40B4-BE49-F238E27FC236}">
                <a16:creationId xmlns:a16="http://schemas.microsoft.com/office/drawing/2014/main" id="{F4037871-18C3-4D9F-BDBB-9A1F7B7C0F1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05538" y="1447800"/>
            <a:ext cx="2630487" cy="1754188"/>
          </a:xfrm>
          <a:prstGeom prst="rect">
            <a:avLst/>
          </a:prstGeom>
          <a:noFill/>
          <a:ln w="38100">
            <a:solidFill>
              <a:srgbClr val="29292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60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 calcmode="lin" valueType="num">
                                      <p:cBhvr>
                                        <p:cTn id="14" dur="1000" fill="hold"/>
                                        <p:tgtEl>
                                          <p:spTgt spid="4608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608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60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46085"/>
                                        </p:tgtEl>
                                        <p:attrNameLst>
                                          <p:attrName>style.visibility</p:attrName>
                                        </p:attrNameLst>
                                      </p:cBhvr>
                                      <p:to>
                                        <p:strVal val="visible"/>
                                      </p:to>
                                    </p:set>
                                    <p:anim to="" calcmode="lin" valueType="num">
                                      <p:cBhvr>
                                        <p:cTn id="21" dur="1" fill="hold"/>
                                        <p:tgtEl>
                                          <p:spTgt spid="46085"/>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46083">
                                            <p:txEl>
                                              <p:pRg st="3" end="3"/>
                                            </p:txEl>
                                          </p:spTgt>
                                        </p:tgtEl>
                                        <p:attrNameLst>
                                          <p:attrName>style.visibility</p:attrName>
                                        </p:attrNameLst>
                                      </p:cBhvr>
                                      <p:to>
                                        <p:strVal val="visible"/>
                                      </p:to>
                                    </p:set>
                                    <p:anim calcmode="lin" valueType="num">
                                      <p:cBhvr>
                                        <p:cTn id="26" dur="1000" fill="hold"/>
                                        <p:tgtEl>
                                          <p:spTgt spid="46083">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4608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608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0"/>
                                          </p:stCondLst>
                                        </p:cTn>
                                        <p:tgtEl>
                                          <p:spTgt spid="46086"/>
                                        </p:tgtEl>
                                        <p:attrNameLst>
                                          <p:attrName>style.visibility</p:attrName>
                                        </p:attrNameLst>
                                      </p:cBhvr>
                                      <p:to>
                                        <p:strVal val="visible"/>
                                      </p:to>
                                    </p:set>
                                    <p:anim to="" calcmode="lin" valueType="num">
                                      <p:cBhvr>
                                        <p:cTn id="33" dur="1" fill="hold"/>
                                        <p:tgtEl>
                                          <p:spTgt spid="46086"/>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46083">
                                            <p:txEl>
                                              <p:pRg st="5" end="5"/>
                                            </p:txEl>
                                          </p:spTgt>
                                        </p:tgtEl>
                                        <p:attrNameLst>
                                          <p:attrName>style.visibility</p:attrName>
                                        </p:attrNameLst>
                                      </p:cBhvr>
                                      <p:to>
                                        <p:strVal val="visible"/>
                                      </p:to>
                                    </p:set>
                                    <p:anim calcmode="lin" valueType="num">
                                      <p:cBhvr>
                                        <p:cTn id="38" dur="1000" fill="hold"/>
                                        <p:tgtEl>
                                          <p:spTgt spid="46083">
                                            <p:txEl>
                                              <p:pRg st="5" end="5"/>
                                            </p:txEl>
                                          </p:spTgt>
                                        </p:tgtEl>
                                        <p:attrNameLst>
                                          <p:attrName>ppt_x</p:attrName>
                                        </p:attrNameLst>
                                      </p:cBhvr>
                                      <p:tavLst>
                                        <p:tav tm="0">
                                          <p:val>
                                            <p:strVal val="#ppt_x-.2"/>
                                          </p:val>
                                        </p:tav>
                                        <p:tav tm="100000">
                                          <p:val>
                                            <p:strVal val="#ppt_x"/>
                                          </p:val>
                                        </p:tav>
                                      </p:tavLst>
                                    </p:anim>
                                    <p:anim calcmode="lin" valueType="num">
                                      <p:cBhvr>
                                        <p:cTn id="39" dur="1000" fill="hold"/>
                                        <p:tgtEl>
                                          <p:spTgt spid="4608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4608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46083">
                                            <p:txEl>
                                              <p:pRg st="7" end="7"/>
                                            </p:txEl>
                                          </p:spTgt>
                                        </p:tgtEl>
                                        <p:attrNameLst>
                                          <p:attrName>style.visibility</p:attrName>
                                        </p:attrNameLst>
                                      </p:cBhvr>
                                      <p:to>
                                        <p:strVal val="visible"/>
                                      </p:to>
                                    </p:set>
                                    <p:anim calcmode="lin" valueType="num">
                                      <p:cBhvr>
                                        <p:cTn id="45" dur="1000" fill="hold"/>
                                        <p:tgtEl>
                                          <p:spTgt spid="46083">
                                            <p:txEl>
                                              <p:pRg st="7" end="7"/>
                                            </p:txEl>
                                          </p:spTgt>
                                        </p:tgtEl>
                                        <p:attrNameLst>
                                          <p:attrName>ppt_x</p:attrName>
                                        </p:attrNameLst>
                                      </p:cBhvr>
                                      <p:tavLst>
                                        <p:tav tm="0">
                                          <p:val>
                                            <p:strVal val="#ppt_x-.2"/>
                                          </p:val>
                                        </p:tav>
                                        <p:tav tm="100000">
                                          <p:val>
                                            <p:strVal val="#ppt_x"/>
                                          </p:val>
                                        </p:tav>
                                      </p:tavLst>
                                    </p:anim>
                                    <p:anim calcmode="lin" valueType="num">
                                      <p:cBhvr>
                                        <p:cTn id="46" dur="1000" fill="hold"/>
                                        <p:tgtEl>
                                          <p:spTgt spid="4608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4608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46088"/>
                                        </p:tgtEl>
                                        <p:attrNameLst>
                                          <p:attrName>style.visibility</p:attrName>
                                        </p:attrNameLst>
                                      </p:cBhvr>
                                      <p:to>
                                        <p:strVal val="visible"/>
                                      </p:to>
                                    </p:set>
                                    <p:anim to="" calcmode="lin" valueType="num">
                                      <p:cBhvr>
                                        <p:cTn id="52" dur="1" fill="hold"/>
                                        <p:tgtEl>
                                          <p:spTgt spid="46088"/>
                                        </p:tgtEl>
                                        <p:attrNameLst>
                                          <p:attrName/>
                                        </p:attrNameLst>
                                      </p:cBhvr>
                                    </p:anim>
                                  </p:childTnLst>
                                </p:cTn>
                              </p:par>
                              <p:par>
                                <p:cTn id="53" presetID="9" presetClass="entr" presetSubtype="0" fill="hold" grpId="0" nodeType="withEffect">
                                  <p:stCondLst>
                                    <p:cond delay="0"/>
                                  </p:stCondLst>
                                  <p:childTnLst>
                                    <p:set>
                                      <p:cBhvr>
                                        <p:cTn id="54" dur="1" fill="hold">
                                          <p:stCondLst>
                                            <p:cond delay="0"/>
                                          </p:stCondLst>
                                        </p:cTn>
                                        <p:tgtEl>
                                          <p:spTgt spid="46089"/>
                                        </p:tgtEl>
                                        <p:attrNameLst>
                                          <p:attrName>style.visibility</p:attrName>
                                        </p:attrNameLst>
                                      </p:cBhvr>
                                      <p:to>
                                        <p:strVal val="visible"/>
                                      </p:to>
                                    </p:set>
                                    <p:animEffect transition="in" filter="dissolve">
                                      <p:cBhvr>
                                        <p:cTn id="55" dur="500"/>
                                        <p:tgtEl>
                                          <p:spTgt spid="46089"/>
                                        </p:tgtEl>
                                      </p:cBhvr>
                                    </p:animEffect>
                                  </p:childTnLst>
                                </p:cTn>
                              </p:par>
                              <p:par>
                                <p:cTn id="56" presetID="9" presetClass="entr" presetSubtype="0" fill="hold" nodeType="withEffect">
                                  <p:stCondLst>
                                    <p:cond delay="0"/>
                                  </p:stCondLst>
                                  <p:childTnLst>
                                    <p:set>
                                      <p:cBhvr>
                                        <p:cTn id="57" dur="1" fill="hold">
                                          <p:stCondLst>
                                            <p:cond delay="0"/>
                                          </p:stCondLst>
                                        </p:cTn>
                                        <p:tgtEl>
                                          <p:spTgt spid="46121"/>
                                        </p:tgtEl>
                                        <p:attrNameLst>
                                          <p:attrName>style.visibility</p:attrName>
                                        </p:attrNameLst>
                                      </p:cBhvr>
                                      <p:to>
                                        <p:strVal val="visible"/>
                                      </p:to>
                                    </p:set>
                                    <p:animEffect transition="in" filter="dissolve">
                                      <p:cBhvr>
                                        <p:cTn id="58" dur="500"/>
                                        <p:tgtEl>
                                          <p:spTgt spid="461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nodeType="clickEffect">
                                  <p:stCondLst>
                                    <p:cond delay="0"/>
                                  </p:stCondLst>
                                  <p:childTnLst>
                                    <p:set>
                                      <p:cBhvr>
                                        <p:cTn id="62" dur="1" fill="hold">
                                          <p:stCondLst>
                                            <p:cond delay="0"/>
                                          </p:stCondLst>
                                        </p:cTn>
                                        <p:tgtEl>
                                          <p:spTgt spid="46083">
                                            <p:txEl>
                                              <p:pRg st="9" end="9"/>
                                            </p:txEl>
                                          </p:spTgt>
                                        </p:tgtEl>
                                        <p:attrNameLst>
                                          <p:attrName>style.visibility</p:attrName>
                                        </p:attrNameLst>
                                      </p:cBhvr>
                                      <p:to>
                                        <p:strVal val="visible"/>
                                      </p:to>
                                    </p:set>
                                    <p:anim calcmode="lin" valueType="num">
                                      <p:cBhvr>
                                        <p:cTn id="63" dur="1000" fill="hold"/>
                                        <p:tgtEl>
                                          <p:spTgt spid="46083">
                                            <p:txEl>
                                              <p:pRg st="9" end="9"/>
                                            </p:txEl>
                                          </p:spTgt>
                                        </p:tgtEl>
                                        <p:attrNameLst>
                                          <p:attrName>ppt_x</p:attrName>
                                        </p:attrNameLst>
                                      </p:cBhvr>
                                      <p:tavLst>
                                        <p:tav tm="0">
                                          <p:val>
                                            <p:strVal val="#ppt_x-.2"/>
                                          </p:val>
                                        </p:tav>
                                        <p:tav tm="100000">
                                          <p:val>
                                            <p:strVal val="#ppt_x"/>
                                          </p:val>
                                        </p:tav>
                                      </p:tavLst>
                                    </p:anim>
                                    <p:anim calcmode="lin" valueType="num">
                                      <p:cBhvr>
                                        <p:cTn id="64" dur="1000" fill="hold"/>
                                        <p:tgtEl>
                                          <p:spTgt spid="4608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8CEDBBA-7A82-45DD-8AB2-97B94FCFC0AE}"/>
              </a:ext>
            </a:extLst>
          </p:cNvPr>
          <p:cNvSpPr>
            <a:spLocks noGrp="1" noRot="1" noChangeArrowheads="1"/>
          </p:cNvSpPr>
          <p:nvPr>
            <p:ph type="title"/>
          </p:nvPr>
        </p:nvSpPr>
        <p:spPr/>
        <p:txBody>
          <a:bodyPr/>
          <a:lstStyle/>
          <a:p>
            <a:pPr eaLnBrk="1" hangingPunct="1">
              <a:defRPr/>
            </a:pPr>
            <a:r>
              <a:rPr lang="en-US" altLang="en-US"/>
              <a:t>Survey – Conflict Resolution Style</a:t>
            </a:r>
          </a:p>
        </p:txBody>
      </p:sp>
      <p:sp>
        <p:nvSpPr>
          <p:cNvPr id="70659" name="Rectangle 3">
            <a:extLst>
              <a:ext uri="{FF2B5EF4-FFF2-40B4-BE49-F238E27FC236}">
                <a16:creationId xmlns:a16="http://schemas.microsoft.com/office/drawing/2014/main" id="{75736178-2B95-47C8-8FC1-BAC59692A3D5}"/>
              </a:ext>
            </a:extLst>
          </p:cNvPr>
          <p:cNvSpPr>
            <a:spLocks noGrp="1" noRot="1" noChangeArrowheads="1"/>
          </p:cNvSpPr>
          <p:nvPr>
            <p:ph type="body" idx="1"/>
          </p:nvPr>
        </p:nvSpPr>
        <p:spPr/>
        <p:txBody>
          <a:bodyPr/>
          <a:lstStyle/>
          <a:p>
            <a:pPr marL="609600" indent="-609600" eaLnBrk="1" hangingPunct="1">
              <a:buFont typeface="Wingdings" panose="05000000000000000000" pitchFamily="2" charset="2"/>
              <a:buAutoNum type="arabicPeriod"/>
              <a:defRPr/>
            </a:pPr>
            <a:r>
              <a:rPr lang="en-US" altLang="en-US"/>
              <a:t>When I speak to someone,</a:t>
            </a:r>
          </a:p>
          <a:p>
            <a:pPr marL="1371600" lvl="2" indent="-457200" eaLnBrk="1" hangingPunct="1">
              <a:buFont typeface="Wingdings" panose="05000000000000000000" pitchFamily="2" charset="2"/>
              <a:buAutoNum type="alphaUcPeriod"/>
              <a:defRPr/>
            </a:pPr>
            <a:r>
              <a:rPr lang="en-US" altLang="en-US"/>
              <a:t>I look the person right in the eye</a:t>
            </a:r>
          </a:p>
          <a:p>
            <a:pPr marL="1371600" lvl="2" indent="-457200" eaLnBrk="1" hangingPunct="1">
              <a:buFont typeface="Wingdings" panose="05000000000000000000" pitchFamily="2" charset="2"/>
              <a:buAutoNum type="alphaUcPeriod"/>
              <a:defRPr/>
            </a:pPr>
            <a:r>
              <a:rPr lang="en-US" altLang="en-US"/>
              <a:t>I sometimes look the person in the eye</a:t>
            </a:r>
          </a:p>
          <a:p>
            <a:pPr marL="1371600" lvl="2" indent="-457200" eaLnBrk="1" hangingPunct="1">
              <a:buFont typeface="Wingdings" panose="05000000000000000000" pitchFamily="2" charset="2"/>
              <a:buAutoNum type="alphaUcPeriod"/>
              <a:defRPr/>
            </a:pPr>
            <a:r>
              <a:rPr lang="en-US" altLang="en-US"/>
              <a:t>I try not to look the person in the eye</a:t>
            </a:r>
          </a:p>
        </p:txBody>
      </p:sp>
      <p:sp>
        <p:nvSpPr>
          <p:cNvPr id="14340" name="Text Box 4">
            <a:extLst>
              <a:ext uri="{FF2B5EF4-FFF2-40B4-BE49-F238E27FC236}">
                <a16:creationId xmlns:a16="http://schemas.microsoft.com/office/drawing/2014/main" id="{BA55148C-DB71-4DC0-985C-1BEFB1890018}"/>
              </a:ext>
            </a:extLst>
          </p:cNvPr>
          <p:cNvSpPr txBox="1">
            <a:spLocks noChangeArrowheads="1"/>
          </p:cNvSpPr>
          <p:nvPr/>
        </p:nvSpPr>
        <p:spPr bwMode="auto">
          <a:xfrm>
            <a:off x="3505200" y="4953000"/>
            <a:ext cx="4953000" cy="915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800">
                <a:solidFill>
                  <a:schemeClr val="bg2"/>
                </a:solidFill>
              </a:rPr>
              <a:t>Survey adapted from:  Room 28:  A Social Language Program by C. LoGiudice and N. McConnell</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AB933A0-51E5-41AD-A243-C35FAF763C39}"/>
              </a:ext>
            </a:extLst>
          </p:cNvPr>
          <p:cNvSpPr>
            <a:spLocks noGrp="1" noRot="1" noChangeArrowheads="1"/>
          </p:cNvSpPr>
          <p:nvPr>
            <p:ph type="title"/>
          </p:nvPr>
        </p:nvSpPr>
        <p:spPr/>
        <p:txBody>
          <a:bodyPr/>
          <a:lstStyle/>
          <a:p>
            <a:pPr eaLnBrk="1" hangingPunct="1">
              <a:defRPr/>
            </a:pPr>
            <a:r>
              <a:rPr lang="en-US" altLang="en-US"/>
              <a:t>Survey – Conflict Resolution Style</a:t>
            </a:r>
          </a:p>
        </p:txBody>
      </p:sp>
      <p:sp>
        <p:nvSpPr>
          <p:cNvPr id="71683" name="Rectangle 3">
            <a:extLst>
              <a:ext uri="{FF2B5EF4-FFF2-40B4-BE49-F238E27FC236}">
                <a16:creationId xmlns:a16="http://schemas.microsoft.com/office/drawing/2014/main" id="{74538FF0-0D4E-4513-B791-DCFA2F91906D}"/>
              </a:ext>
            </a:extLst>
          </p:cNvPr>
          <p:cNvSpPr>
            <a:spLocks noGrp="1" noRot="1" noChangeArrowheads="1"/>
          </p:cNvSpPr>
          <p:nvPr>
            <p:ph type="body" idx="1"/>
          </p:nvPr>
        </p:nvSpPr>
        <p:spPr/>
        <p:txBody>
          <a:bodyPr/>
          <a:lstStyle/>
          <a:p>
            <a:pPr marL="609600" indent="-609600" eaLnBrk="1" hangingPunct="1">
              <a:buFont typeface="Wingdings" panose="05000000000000000000" pitchFamily="2" charset="2"/>
              <a:buAutoNum type="arabicPeriod" startAt="2"/>
              <a:defRPr/>
            </a:pPr>
            <a:r>
              <a:rPr lang="en-US" altLang="en-US"/>
              <a:t>When someone criticizes me,</a:t>
            </a:r>
          </a:p>
          <a:p>
            <a:pPr marL="990600" lvl="1" indent="-533400" eaLnBrk="1" hangingPunct="1">
              <a:buFont typeface="Wingdings" panose="05000000000000000000" pitchFamily="2" charset="2"/>
              <a:buAutoNum type="alphaUcPeriod"/>
              <a:defRPr/>
            </a:pPr>
            <a:r>
              <a:rPr lang="en-US" altLang="en-US"/>
              <a:t>I criticize the person right back</a:t>
            </a:r>
          </a:p>
          <a:p>
            <a:pPr marL="990600" lvl="1" indent="-533400" eaLnBrk="1" hangingPunct="1">
              <a:buFont typeface="Wingdings" panose="05000000000000000000" pitchFamily="2" charset="2"/>
              <a:buAutoNum type="alphaUcPeriod"/>
              <a:defRPr/>
            </a:pPr>
            <a:r>
              <a:rPr lang="en-US" altLang="en-US"/>
              <a:t>I think about what they say and answer honestly</a:t>
            </a:r>
          </a:p>
          <a:p>
            <a:pPr marL="990600" lvl="1" indent="-533400" eaLnBrk="1" hangingPunct="1">
              <a:buFont typeface="Wingdings" panose="05000000000000000000" pitchFamily="2" charset="2"/>
              <a:buAutoNum type="alphaUcPeriod"/>
              <a:defRPr/>
            </a:pPr>
            <a:r>
              <a:rPr lang="en-US" altLang="en-US"/>
              <a:t>I walk away with my feelings hurt</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04CD447-50F5-40D3-8D87-A61BB5763E48}"/>
              </a:ext>
            </a:extLst>
          </p:cNvPr>
          <p:cNvSpPr>
            <a:spLocks noGrp="1" noRot="1" noChangeArrowheads="1"/>
          </p:cNvSpPr>
          <p:nvPr>
            <p:ph type="title"/>
          </p:nvPr>
        </p:nvSpPr>
        <p:spPr/>
        <p:txBody>
          <a:bodyPr/>
          <a:lstStyle/>
          <a:p>
            <a:pPr eaLnBrk="1" hangingPunct="1">
              <a:defRPr/>
            </a:pPr>
            <a:r>
              <a:rPr lang="en-US" altLang="en-US"/>
              <a:t>Survey – Conflict Resolution Style</a:t>
            </a:r>
          </a:p>
        </p:txBody>
      </p:sp>
      <p:sp>
        <p:nvSpPr>
          <p:cNvPr id="72707" name="Rectangle 3">
            <a:extLst>
              <a:ext uri="{FF2B5EF4-FFF2-40B4-BE49-F238E27FC236}">
                <a16:creationId xmlns:a16="http://schemas.microsoft.com/office/drawing/2014/main" id="{636B5C79-73F6-4184-A55C-930D32642339}"/>
              </a:ext>
            </a:extLst>
          </p:cNvPr>
          <p:cNvSpPr>
            <a:spLocks noGrp="1" noRot="1" noChangeArrowheads="1"/>
          </p:cNvSpPr>
          <p:nvPr>
            <p:ph type="body" idx="1"/>
          </p:nvPr>
        </p:nvSpPr>
        <p:spPr/>
        <p:txBody>
          <a:bodyPr/>
          <a:lstStyle/>
          <a:p>
            <a:pPr marL="609600" indent="-609600" eaLnBrk="1" hangingPunct="1">
              <a:buFont typeface="Wingdings" panose="05000000000000000000" pitchFamily="2" charset="2"/>
              <a:buAutoNum type="arabicPeriod" startAt="3"/>
              <a:defRPr/>
            </a:pPr>
            <a:r>
              <a:rPr lang="en-US" altLang="en-US"/>
              <a:t>If I don’t win at something</a:t>
            </a:r>
          </a:p>
          <a:p>
            <a:pPr marL="990600" lvl="1" indent="-533400" eaLnBrk="1" hangingPunct="1">
              <a:defRPr/>
            </a:pPr>
            <a:r>
              <a:rPr lang="en-US" altLang="en-US"/>
              <a:t>I get angry</a:t>
            </a:r>
          </a:p>
          <a:p>
            <a:pPr marL="990600" lvl="1" indent="-533400" eaLnBrk="1" hangingPunct="1">
              <a:defRPr/>
            </a:pPr>
            <a:r>
              <a:rPr lang="en-US" altLang="en-US"/>
              <a:t>I don’t worry about it</a:t>
            </a:r>
          </a:p>
          <a:p>
            <a:pPr marL="990600" lvl="1" indent="-533400" eaLnBrk="1" hangingPunct="1">
              <a:defRPr/>
            </a:pPr>
            <a:r>
              <a:rPr lang="en-US" altLang="en-US"/>
              <a:t>I feel sad</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C449FD5-A0CB-41FD-8C73-D345C0B94906}"/>
              </a:ext>
            </a:extLst>
          </p:cNvPr>
          <p:cNvSpPr>
            <a:spLocks noGrp="1" noRot="1" noChangeArrowheads="1"/>
          </p:cNvSpPr>
          <p:nvPr>
            <p:ph type="title"/>
          </p:nvPr>
        </p:nvSpPr>
        <p:spPr/>
        <p:txBody>
          <a:bodyPr/>
          <a:lstStyle/>
          <a:p>
            <a:pPr eaLnBrk="1" hangingPunct="1">
              <a:defRPr/>
            </a:pPr>
            <a:r>
              <a:rPr lang="en-US" altLang="en-US"/>
              <a:t>Survey – Conflict Resolution Style</a:t>
            </a:r>
          </a:p>
        </p:txBody>
      </p:sp>
      <p:sp>
        <p:nvSpPr>
          <p:cNvPr id="73731" name="Rectangle 3">
            <a:extLst>
              <a:ext uri="{FF2B5EF4-FFF2-40B4-BE49-F238E27FC236}">
                <a16:creationId xmlns:a16="http://schemas.microsoft.com/office/drawing/2014/main" id="{9137A315-016C-47AB-AC38-8044B0B04979}"/>
              </a:ext>
            </a:extLst>
          </p:cNvPr>
          <p:cNvSpPr>
            <a:spLocks noGrp="1" noRot="1" noChangeArrowheads="1"/>
          </p:cNvSpPr>
          <p:nvPr>
            <p:ph type="body" idx="1"/>
          </p:nvPr>
        </p:nvSpPr>
        <p:spPr/>
        <p:txBody>
          <a:bodyPr/>
          <a:lstStyle/>
          <a:p>
            <a:pPr marL="609600" indent="-609600" eaLnBrk="1" hangingPunct="1">
              <a:buFont typeface="Wingdings" panose="05000000000000000000" pitchFamily="2" charset="2"/>
              <a:buAutoNum type="arabicPeriod" startAt="4"/>
              <a:defRPr/>
            </a:pPr>
            <a:r>
              <a:rPr lang="en-US" altLang="en-US"/>
              <a:t>When someone pushes me or bumps into me</a:t>
            </a:r>
          </a:p>
          <a:p>
            <a:pPr marL="990600" lvl="1" indent="-533400" eaLnBrk="1" hangingPunct="1">
              <a:buFont typeface="Wingdings" panose="05000000000000000000" pitchFamily="2" charset="2"/>
              <a:buAutoNum type="alphaUcPeriod"/>
              <a:defRPr/>
            </a:pPr>
            <a:r>
              <a:rPr lang="en-US" altLang="en-US"/>
              <a:t>I get angry and push right back</a:t>
            </a:r>
          </a:p>
          <a:p>
            <a:pPr marL="990600" lvl="1" indent="-533400" eaLnBrk="1" hangingPunct="1">
              <a:buFont typeface="Wingdings" panose="05000000000000000000" pitchFamily="2" charset="2"/>
              <a:buAutoNum type="alphaUcPeriod"/>
              <a:defRPr/>
            </a:pPr>
            <a:r>
              <a:rPr lang="en-US" altLang="en-US"/>
              <a:t>I think about whether it was on purpose – I might say, “Hey, watch out”</a:t>
            </a:r>
          </a:p>
          <a:p>
            <a:pPr marL="990600" lvl="1" indent="-533400" eaLnBrk="1" hangingPunct="1">
              <a:buFont typeface="Wingdings" panose="05000000000000000000" pitchFamily="2" charset="2"/>
              <a:buAutoNum type="alphaUcPeriod"/>
              <a:defRPr/>
            </a:pPr>
            <a:r>
              <a:rPr lang="en-US" altLang="en-US"/>
              <a:t>I walk away and try to avoid the person</a:t>
            </a:r>
          </a:p>
        </p:txBody>
      </p:sp>
    </p:spTree>
  </p:cSld>
  <p:clrMapOvr>
    <a:masterClrMapping/>
  </p:clrMapOvr>
  <p:transition spd="slow">
    <p:wipe dir="r"/>
  </p:transition>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1156</TotalTime>
  <Words>1636</Words>
  <Application>Microsoft Office PowerPoint</Application>
  <PresentationFormat>On-screen Show (4:3)</PresentationFormat>
  <Paragraphs>202</Paragraphs>
  <Slides>26</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Arial Black</vt:lpstr>
      <vt:lpstr>Wingdings</vt:lpstr>
      <vt:lpstr>Pristina</vt:lpstr>
      <vt:lpstr>Arial Unicode MS</vt:lpstr>
      <vt:lpstr>Century Gothic</vt:lpstr>
      <vt:lpstr>Bradley Hand ITC</vt:lpstr>
      <vt:lpstr>Comic Sans MS</vt:lpstr>
      <vt:lpstr>Glass Layers</vt:lpstr>
      <vt:lpstr>Microsoft Word Document</vt:lpstr>
      <vt:lpstr>Assertive vs. Aggressive</vt:lpstr>
      <vt:lpstr>PowerPoint Presentation</vt:lpstr>
      <vt:lpstr>Passive</vt:lpstr>
      <vt:lpstr>Assertive</vt:lpstr>
      <vt:lpstr>Aggressive</vt:lpstr>
      <vt:lpstr>Survey – Conflict Resolution Style</vt:lpstr>
      <vt:lpstr>Survey – Conflict Resolution Style</vt:lpstr>
      <vt:lpstr>Survey – Conflict Resolution Style</vt:lpstr>
      <vt:lpstr>Survey – Conflict Resolution Style</vt:lpstr>
      <vt:lpstr>Survey – Conflict Resolution Style</vt:lpstr>
      <vt:lpstr>How Did You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One is Usually the Best Response to Conflict? </vt:lpstr>
      <vt:lpstr>Asserting Yourself </vt:lpstr>
      <vt:lpstr>Assert Your Feelings</vt:lpstr>
      <vt:lpstr>So, what do you think?</vt:lpstr>
      <vt:lpstr>PowerPoint Presentation</vt:lpstr>
    </vt:vector>
  </TitlesOfParts>
  <Company>The Watson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Assertive vs. Aggressive</dc:title>
  <dc:creator>marciala</dc:creator>
  <cp:lastModifiedBy>Lisa Falk</cp:lastModifiedBy>
  <cp:revision>39</cp:revision>
  <dcterms:created xsi:type="dcterms:W3CDTF">2007-05-01T15:09:33Z</dcterms:created>
  <dcterms:modified xsi:type="dcterms:W3CDTF">2019-10-02T18:18:26Z</dcterms:modified>
</cp:coreProperties>
</file>