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F99A6-30E6-457F-8D3A-60821C17E6FC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30175-E517-482A-BA6B-63567166FD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2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45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8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10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6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01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74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30175-E517-482A-BA6B-63567166FD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6738-9280-4454-B420-54A4346C8FBF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p1.blogger.com/_XMO8nYB0jlY/R0lGrlpsETI/AAAAAAAAADE/Hw0w3pOWAkM/s400/earacheDM2708_468x311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http://tbn0.google.com/images?q=tbn:SeD-zUphtPVIuM:http://bp1.blogger.com/_XMO8nYB0jlY/R0lGrlpsETI/AAAAAAAAADE/Hw0w3pOWAkM/s400/earacheDM2708_468x311.jpg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sp133.photobucket.com/albums/q67/sylvi2909/Smiley-Face.gi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tbn0.google.com/images?q=tbn:NuLvHMzycFhkVM:http://msp133.photobucket.com/albums/q67/sylvi2909/Smiley-Face.gif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Talking and Friends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In </a:t>
            </a:r>
            <a:r>
              <a:rPr lang="en-US" dirty="0"/>
              <a:t>my school we have some rules that kids in kindergarten know.  One of the rules is </a:t>
            </a:r>
            <a:r>
              <a:rPr lang="en-US" dirty="0" smtClean="0"/>
              <a:t>to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00B050"/>
                </a:solidFill>
              </a:rPr>
              <a:t>USE AN INSIDE VOICE</a:t>
            </a:r>
            <a:r>
              <a:rPr lang="en-US" dirty="0">
                <a:solidFill>
                  <a:srgbClr val="00B050"/>
                </a:solidFill>
              </a:rPr>
              <a:t>. </a:t>
            </a:r>
            <a:endParaRPr lang="en-US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/>
              <a:t>INSIDE VOICE means in the middle. </a:t>
            </a: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743200" y="4800600"/>
            <a:ext cx="4648200" cy="1447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52578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See what an inside voice looks like</a:t>
            </a:r>
            <a:endParaRPr 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838200"/>
          <a:ext cx="2499360" cy="4795836"/>
        </p:xfrm>
        <a:graphic>
          <a:graphicData uri="http://schemas.openxmlformats.org/drawingml/2006/table">
            <a:tbl>
              <a:tblPr/>
              <a:tblGrid>
                <a:gridCol w="2499360"/>
              </a:tblGrid>
              <a:tr h="1700212">
                <a:tc>
                  <a:txBody>
                    <a:bodyPr/>
                    <a:lstStyle/>
                    <a:p>
                      <a:pPr algn="l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47812">
                <a:tc>
                  <a:txBody>
                    <a:bodyPr/>
                    <a:lstStyle/>
                    <a:p>
                      <a:pPr algn="l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47812"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2362200" y="4419600"/>
            <a:ext cx="914400" cy="790575"/>
          </a:xfrm>
          <a:prstGeom prst="wedgeEllipseCallout">
            <a:avLst>
              <a:gd name="adj1" fmla="val -44792"/>
              <a:gd name="adj2" fmla="val 50000"/>
            </a:avLst>
          </a:prstGeom>
          <a:solidFill>
            <a:srgbClr val="00B0F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286000" y="2743200"/>
            <a:ext cx="1038225" cy="981075"/>
          </a:xfrm>
          <a:prstGeom prst="wedgeEllipseCallout">
            <a:avLst>
              <a:gd name="adj1" fmla="val -32935"/>
              <a:gd name="adj2" fmla="val 57185"/>
            </a:avLst>
          </a:prstGeom>
          <a:solidFill>
            <a:srgbClr val="00B050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133600" y="1066800"/>
            <a:ext cx="1504951" cy="1238250"/>
          </a:xfrm>
          <a:prstGeom prst="wedgeEllipseCallout">
            <a:avLst>
              <a:gd name="adj1" fmla="val -35315"/>
              <a:gd name="adj2" fmla="val 53384"/>
            </a:avLst>
          </a:prstGeom>
          <a:solidFill>
            <a:srgbClr val="FF0000"/>
          </a:solidFill>
          <a:ln w="127000" cmpd="dbl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4267200" y="1066800"/>
            <a:ext cx="2362200" cy="1114425"/>
          </a:xfrm>
          <a:prstGeom prst="leftArrow">
            <a:avLst>
              <a:gd name="adj1" fmla="val 50000"/>
              <a:gd name="adj2" fmla="val 57971"/>
            </a:avLst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3581400" cy="638175"/>
          </a:xfrm>
          <a:prstGeom prst="rect">
            <a:avLst/>
          </a:pr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Middle one – INSIDE VOICE – use this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4267200" y="3200400"/>
            <a:ext cx="2095500" cy="228600"/>
          </a:xfrm>
          <a:prstGeom prst="leftArrow">
            <a:avLst>
              <a:gd name="adj1" fmla="val 50000"/>
              <a:gd name="adj2" fmla="val 229167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53000" y="1371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STOP!</a:t>
            </a:r>
            <a:endParaRPr lang="en-US" sz="2800" b="1" dirty="0"/>
          </a:p>
        </p:txBody>
      </p:sp>
      <p:pic>
        <p:nvPicPr>
          <p:cNvPr id="3083" name="Picture 11" descr="http://tbn0.google.com/images?q=tbn:SeD-zUphtPVIuM:http://bp1.blogger.com/_XMO8nYB0jlY/R0lGrlpsETI/AAAAAAAAADE/Hw0w3pOWAkM/s400/earacheDM2708_468x311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162800" y="1143000"/>
            <a:ext cx="1613210" cy="1066800"/>
          </a:xfrm>
          <a:prstGeom prst="rect">
            <a:avLst/>
          </a:prstGeom>
          <a:noFill/>
          <a:ln w="28575">
            <a:solidFill>
              <a:srgbClr val="FABF8F"/>
            </a:solidFill>
            <a:miter lim="800000"/>
            <a:headEnd/>
            <a:tailEnd/>
          </a:ln>
        </p:spPr>
      </p:pic>
      <p:sp>
        <p:nvSpPr>
          <p:cNvPr id="15" name="Left Arrow 14"/>
          <p:cNvSpPr/>
          <p:nvPr/>
        </p:nvSpPr>
        <p:spPr>
          <a:xfrm>
            <a:off x="4495800" y="4495800"/>
            <a:ext cx="1981200" cy="990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Can’t hear, too quiet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85" name="Picture 13" descr="j009793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4450157"/>
            <a:ext cx="914400" cy="155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81" grpId="0" animBg="1"/>
      <p:bldP spid="3082" grpId="0" animBg="1"/>
      <p:bldP spid="12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INSIDE VOICE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or middle voice is a good rule.  If we talk </a:t>
            </a:r>
            <a:r>
              <a:rPr lang="en-US" b="1" dirty="0">
                <a:solidFill>
                  <a:srgbClr val="FF0000"/>
                </a:solidFill>
              </a:rPr>
              <a:t>higher</a:t>
            </a:r>
            <a:r>
              <a:rPr lang="en-US" dirty="0"/>
              <a:t> then it is too </a:t>
            </a:r>
            <a:r>
              <a:rPr lang="en-US" b="1" dirty="0">
                <a:solidFill>
                  <a:srgbClr val="FF0000"/>
                </a:solidFill>
              </a:rPr>
              <a:t>LOUD</a:t>
            </a:r>
            <a:r>
              <a:rPr lang="en-US" dirty="0"/>
              <a:t> then no one can hear the teacher teach!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If we talk </a:t>
            </a:r>
            <a:r>
              <a:rPr lang="en-US" sz="3600" b="1" dirty="0" smtClean="0">
                <a:solidFill>
                  <a:srgbClr val="FF0000"/>
                </a:solidFill>
              </a:rPr>
              <a:t>higher</a:t>
            </a:r>
            <a:r>
              <a:rPr lang="en-US" sz="3600" dirty="0" smtClean="0"/>
              <a:t> then it could </a:t>
            </a:r>
            <a:r>
              <a:rPr lang="en-US" sz="3600" b="1" dirty="0" smtClean="0"/>
              <a:t>hurt someone’s ears</a:t>
            </a:r>
            <a:r>
              <a:rPr lang="en-US" sz="3600" dirty="0" smtClean="0"/>
              <a:t>.   </a:t>
            </a:r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r>
              <a:rPr lang="en-US" sz="36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4579" name="Picture 3" descr="http://www.allthingsworkplace.com/images/2008/07/01/kids_t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743200"/>
            <a:ext cx="3565585" cy="236220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762000" y="2133600"/>
            <a:ext cx="2286000" cy="1981200"/>
          </a:xfrm>
          <a:prstGeom prst="cloudCallout">
            <a:avLst>
              <a:gd name="adj1" fmla="val 99888"/>
              <a:gd name="adj2" fmla="val 2661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WOW, my ears really hurt – he is really LOUD!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Sometimes I forget because I get excited and I go higher than in the middle.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If </a:t>
            </a:r>
            <a:r>
              <a:rPr lang="en-US" dirty="0"/>
              <a:t>I forget I can just say it again </a:t>
            </a:r>
            <a:r>
              <a:rPr lang="en-US" dirty="0" smtClean="0"/>
              <a:t>in </a:t>
            </a:r>
            <a:r>
              <a:rPr lang="en-US" dirty="0"/>
              <a:t>an </a:t>
            </a:r>
            <a:r>
              <a:rPr lang="en-US" b="1" dirty="0">
                <a:solidFill>
                  <a:srgbClr val="00B050"/>
                </a:solidFill>
              </a:rPr>
              <a:t>INSIDE VOICE.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25604" name="Picture 4" descr="http://www.aaronovadia.com/clients/photoshopit/display/happyfac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14600"/>
            <a:ext cx="2857500" cy="2819401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838200" y="1828800"/>
            <a:ext cx="2057400" cy="1981200"/>
          </a:xfrm>
          <a:prstGeom prst="wedgeEllipseCallout">
            <a:avLst>
              <a:gd name="adj1" fmla="val 98719"/>
              <a:gd name="adj2" fmla="val 277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Oh no, I forgot and talked too HIGH!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096000" y="1981200"/>
            <a:ext cx="2133600" cy="1600200"/>
          </a:xfrm>
          <a:prstGeom prst="wedgeEllipseCallout">
            <a:avLst>
              <a:gd name="adj1" fmla="val -68387"/>
              <a:gd name="adj2" fmla="val 272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 have to remember to talk in the MIDDLE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christineu\Local Settings\Temporary Internet Files\Content.IE5\D70CUIHY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828800"/>
            <a:ext cx="2743200" cy="315581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If I remember to use an </a:t>
            </a:r>
            <a:r>
              <a:rPr lang="en-US" b="1" dirty="0">
                <a:solidFill>
                  <a:srgbClr val="00B050"/>
                </a:solidFill>
              </a:rPr>
              <a:t>INSIDE VOICE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in the middle, my teachers will be so proud of me.  I’ll be happy too!!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7650" name="Picture 2" descr="http://tbn0.google.com/images?q=tbn:NuLvHMzycFhkVM:http://msp133.photobucket.com/albums/q67/sylvi2909/Smiley-Face.gif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133600" y="2819400"/>
            <a:ext cx="2484084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val Callout 4"/>
          <p:cNvSpPr/>
          <p:nvPr/>
        </p:nvSpPr>
        <p:spPr>
          <a:xfrm>
            <a:off x="5181600" y="2286000"/>
            <a:ext cx="2362200" cy="1828800"/>
          </a:xfrm>
          <a:prstGeom prst="wedgeEllipseCallout">
            <a:avLst>
              <a:gd name="adj1" fmla="val -68884"/>
              <a:gd name="adj2" fmla="val 3145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Inside voice – just right!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200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Talking and Friends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and Friends</dc:title>
  <dc:creator>bonniej</dc:creator>
  <cp:lastModifiedBy>Bonnie Jamieson</cp:lastModifiedBy>
  <cp:revision>14</cp:revision>
  <dcterms:created xsi:type="dcterms:W3CDTF">2010-07-23T01:38:09Z</dcterms:created>
  <dcterms:modified xsi:type="dcterms:W3CDTF">2014-07-14T17:05:17Z</dcterms:modified>
</cp:coreProperties>
</file>