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8" r:id="rId2"/>
    <p:sldId id="331" r:id="rId3"/>
    <p:sldId id="386" r:id="rId4"/>
    <p:sldId id="369" r:id="rId5"/>
    <p:sldId id="373" r:id="rId6"/>
    <p:sldId id="375" r:id="rId7"/>
    <p:sldId id="374" r:id="rId8"/>
    <p:sldId id="361" r:id="rId9"/>
    <p:sldId id="364" r:id="rId10"/>
    <p:sldId id="384" r:id="rId11"/>
    <p:sldId id="376" r:id="rId12"/>
    <p:sldId id="378" r:id="rId13"/>
    <p:sldId id="382" r:id="rId14"/>
    <p:sldId id="379" r:id="rId15"/>
    <p:sldId id="380" r:id="rId16"/>
    <p:sldId id="383" r:id="rId17"/>
    <p:sldId id="381" r:id="rId18"/>
    <p:sldId id="290" r:id="rId19"/>
    <p:sldId id="291" r:id="rId20"/>
    <p:sldId id="3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46" autoAdjust="0"/>
    <p:restoredTop sz="94667" autoAdjust="0"/>
  </p:normalViewPr>
  <p:slideViewPr>
    <p:cSldViewPr>
      <p:cViewPr varScale="1">
        <p:scale>
          <a:sx n="74" d="100"/>
          <a:sy n="74" d="100"/>
        </p:scale>
        <p:origin x="16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244B04-065F-4BDD-988F-00DDD6AE0F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C21BE1-343C-460E-B8A2-C300DE3DD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9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21FE6-9DE9-48E1-A163-D71DF7736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ED992-EA3A-4E7A-A99C-718C107FD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24789-6840-4F8F-9F31-D2B03ED91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8BBFC-D151-40C6-824D-9BC911C35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7D59-8094-48E1-AC4E-1A60E7EBA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A3544-2098-47CD-B6C1-CA3C35D2D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D2E03-A77D-4C6F-AE6A-16CBAD8AE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15A44-0977-434F-8045-2272EA4FA1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6FE8C-A312-4AC4-8104-2BB63AEC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47DD9-739B-4DC8-A2E2-2F60ED020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EF532-BA50-47C8-B6FA-00485F335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CCFF5-0A74-4F28-8A34-87C3791A31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58DE-1125-48A9-A863-81092DB0FDEF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z="4000" b="1" dirty="0">
                <a:latin typeface="Tahoma" pitchFamily="34" charset="0"/>
              </a:rPr>
              <a:t>Individual Schedules</a:t>
            </a:r>
            <a:br>
              <a:rPr lang="en-US" sz="4000" b="1" dirty="0">
                <a:latin typeface="Tahoma" pitchFamily="34" charset="0"/>
              </a:rPr>
            </a:br>
            <a:r>
              <a:rPr lang="en-US" sz="4000" i="1" dirty="0">
                <a:latin typeface="Tahoma" pitchFamily="34" charset="0"/>
              </a:rPr>
              <a:t>“A Routine to Teach Flexibility”</a:t>
            </a:r>
            <a:endParaRPr lang="en-US" sz="4000" b="1" dirty="0">
              <a:latin typeface="Tahoma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 dirty="0">
                <a:latin typeface="Tahoma" pitchFamily="34" charset="0"/>
              </a:rPr>
              <a:t>Visuals to show activities that will occur and in what sequence</a:t>
            </a:r>
          </a:p>
          <a:p>
            <a:r>
              <a:rPr lang="en-US" dirty="0">
                <a:latin typeface="Tahoma" pitchFamily="34" charset="0"/>
              </a:rPr>
              <a:t>A visual to help students understand “what’s next”</a:t>
            </a:r>
          </a:p>
          <a:p>
            <a:r>
              <a:rPr lang="en-US" dirty="0">
                <a:latin typeface="Tahoma" pitchFamily="34" charset="0"/>
              </a:rPr>
              <a:t>Type of schedule based on child’s abilities and interests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 Location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625" b="3125"/>
          <a:stretch/>
        </p:blipFill>
        <p:spPr>
          <a:xfrm>
            <a:off x="838200" y="1066800"/>
            <a:ext cx="42324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86400" y="2438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can access their schedules immediately upon entry to the classroom – door to the right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456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2274" name="Object 3"/>
          <p:cNvGraphicFramePr>
            <a:graphicFrameLocks noChangeAspect="1"/>
          </p:cNvGraphicFramePr>
          <p:nvPr/>
        </p:nvGraphicFramePr>
        <p:xfrm>
          <a:off x="457200" y="1707631"/>
          <a:ext cx="4190999" cy="461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Photo Editor Photo" r:id="rId3" imgW="6409524" imgH="7695238" progId="">
                  <p:embed/>
                </p:oleObj>
              </mc:Choice>
              <mc:Fallback>
                <p:oleObj name="Photo Editor Photo" r:id="rId3" imgW="6409524" imgH="7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07631"/>
                        <a:ext cx="4190999" cy="461696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19050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 define what will take place within a specific time period of the whole day.  They can be powerful tools for student engagement, focus, and task completion.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343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example shows an academic mini-schedule for reading class. 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2484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http://www.cindysautisticsupport.com/</a:t>
            </a:r>
            <a:endParaRPr lang="en-US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4953000" y="46482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47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 can simply be a listing of activities on paper – student, teacher, or support adult can fill in before a task or class begins.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800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example shows a section of a mini-schedule for a computer class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3733800" y="19812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95400"/>
            <a:ext cx="2895600" cy="304698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Work To Do</a:t>
            </a: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</a:t>
            </a:r>
          </a:p>
          <a:p>
            <a:pPr algn="ctr">
              <a:buFont typeface="Wingdings" pitchFamily="2" charset="2"/>
              <a:buChar char="q"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_____________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705100" y="5332988"/>
            <a:ext cx="15240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28774"/>
            <a:ext cx="4238625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593913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347"/>
            <a:ext cx="5372100" cy="3917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Project – Long Term Project Schedule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Organized Without Losing It by Janet Fox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93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914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Mini-Schedules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3276600"/>
            <a:ext cx="3429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mini-schedule utilizes pictures and words for students who are non-readers or emerging readers.  It includes 2 mini-schedules in one.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029200" y="25146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2" descr="MVC-032S"/>
          <p:cNvPicPr>
            <a:picLocks noChangeAspect="1" noChangeArrowheads="1"/>
          </p:cNvPicPr>
          <p:nvPr/>
        </p:nvPicPr>
        <p:blipFill>
          <a:blip r:embed="rId2" cstate="print"/>
          <a:srcRect l="3226" t="4055" r="9678" b="6733"/>
          <a:stretch>
            <a:fillRect/>
          </a:stretch>
        </p:blipFill>
        <p:spPr bwMode="auto">
          <a:xfrm>
            <a:off x="762000" y="1752600"/>
            <a:ext cx="41148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3276600"/>
            <a:ext cx="3429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mini-schedule is for use  in a center area  (pet center) of the classroom.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5486400" y="4876800"/>
            <a:ext cx="9906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 descr="C:\Users\bonniej\AppData\Local\Microsoft\Windows\Temporary Internet Files\Content.IE5\UQMPCK4C\20130226145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Pet Center Mini-Schedule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400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Norwin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District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Center Schedule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341166"/>
            <a:ext cx="63817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9038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21696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MINI-SCHEDULES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87164"/>
              </p:ext>
            </p:extLst>
          </p:nvPr>
        </p:nvGraphicFramePr>
        <p:xfrm>
          <a:off x="5943600" y="2133600"/>
          <a:ext cx="256994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6" name="PhotoBase" r:id="rId3" imgW="1350000" imgH="1800000" progId="">
                  <p:embed/>
                </p:oleObj>
              </mc:Choice>
              <mc:Fallback>
                <p:oleObj name="PhotoBase" r:id="rId3" imgW="1350000" imgH="18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33600"/>
                        <a:ext cx="2569941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133600"/>
            <a:ext cx="3295650" cy="3781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1722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Mini-Schedule on the job site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715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School Job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62940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TEACCH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091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2434E-C2C9-45BD-BF78-A866C729505A}" type="slidenum">
              <a:rPr lang="en-US"/>
              <a:pPr/>
              <a:t>18</a:t>
            </a:fld>
            <a:endParaRPr lang="en-US"/>
          </a:p>
        </p:txBody>
      </p:sp>
      <p:pic>
        <p:nvPicPr>
          <p:cNvPr id="38914" name="Picture 2" descr="MVC-003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800600" y="2438400"/>
            <a:ext cx="4114800" cy="308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543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ahoma" pitchFamily="34" charset="0"/>
              </a:rPr>
              <a:t>Transition Cards:</a:t>
            </a:r>
          </a:p>
          <a:p>
            <a:pPr algn="ctr"/>
            <a:r>
              <a:rPr lang="en-US" sz="1600" dirty="0">
                <a:latin typeface="Tahoma" pitchFamily="34" charset="0"/>
              </a:rPr>
              <a:t>Transition cards can be handed to a student to indicate that it is time to check his/her schedule.  Transition cards can be color coded and a student’s name is often printed on the card.  A pocket near the student’s schedule holds the transition cards.</a:t>
            </a:r>
          </a:p>
        </p:txBody>
      </p:sp>
      <p:pic>
        <p:nvPicPr>
          <p:cNvPr id="38920" name="Picture 8" descr="MVC-00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42672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6019800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MVC-012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14999" r="13750" b="5000"/>
          <a:stretch>
            <a:fillRect/>
          </a:stretch>
        </p:blipFill>
        <p:spPr bwMode="auto">
          <a:xfrm>
            <a:off x="5646525" y="2608399"/>
            <a:ext cx="3352800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25725" y="61913"/>
            <a:ext cx="374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Tahoma" pitchFamily="34" charset="0"/>
              </a:rPr>
              <a:t>Storing Schedule Cards</a:t>
            </a:r>
          </a:p>
        </p:txBody>
      </p:sp>
      <p:pic>
        <p:nvPicPr>
          <p:cNvPr id="39940" name="Picture 4" descr="MVC-004F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6094066" y="450572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5" descr="MVC-006F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l="13043" t="15218" r="4347"/>
          <a:stretch>
            <a:fillRect/>
          </a:stretch>
        </p:blipFill>
        <p:spPr bwMode="auto">
          <a:xfrm>
            <a:off x="152400" y="498747"/>
            <a:ext cx="2770981" cy="213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061614"/>
              </p:ext>
            </p:extLst>
          </p:nvPr>
        </p:nvGraphicFramePr>
        <p:xfrm>
          <a:off x="3190081" y="967788"/>
          <a:ext cx="2611438" cy="2066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Photo Editor Photo" r:id="rId6" imgW="5106113" imgH="4038095" progId="">
                  <p:embed/>
                </p:oleObj>
              </mc:Choice>
              <mc:Fallback>
                <p:oleObj name="Photo Editor Photo" r:id="rId6" imgW="5106113" imgH="403809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081" y="967788"/>
                        <a:ext cx="2611438" cy="206620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1900" y="57806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Pittsburgh Public Schools &amp; The Watson Institute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5" y="2743200"/>
            <a:ext cx="2598923" cy="295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49" y="3366946"/>
            <a:ext cx="2323306" cy="348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1494456" y="4219059"/>
            <a:ext cx="1695625" cy="2005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410200" y="5694918"/>
            <a:ext cx="236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Chartiers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Valley School District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33DF-C8DD-40D1-BEFB-310FC6B7A878}" type="slidenum">
              <a:rPr lang="en-US"/>
              <a:pPr/>
              <a:t>2</a:t>
            </a:fld>
            <a:endParaRPr lang="en-US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5334000" y="304800"/>
            <a:ext cx="3900041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Tahoma" pitchFamily="34" charset="0"/>
              </a:rPr>
              <a:t>Object Schedules: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Tahoma" pitchFamily="34" charset="0"/>
              </a:rPr>
              <a:t>Object schedules are used for students who require a very concrete way to understand what activities are scheduled.  Each object corresponds to a center or activity.  The student holds the object as he/she transitions to the activity.   </a:t>
            </a:r>
          </a:p>
        </p:txBody>
      </p:sp>
      <p:pic>
        <p:nvPicPr>
          <p:cNvPr id="92168" name="Picture 8" descr="MVC-020F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t="14622" b="43867"/>
          <a:stretch>
            <a:fillRect/>
          </a:stretch>
        </p:blipFill>
        <p:spPr bwMode="auto">
          <a:xfrm>
            <a:off x="37563" y="294213"/>
            <a:ext cx="4846638" cy="150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1" b="21852"/>
          <a:stretch/>
        </p:blipFill>
        <p:spPr>
          <a:xfrm>
            <a:off x="3556715" y="2126989"/>
            <a:ext cx="4906851" cy="1744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2" y="3962400"/>
            <a:ext cx="4467225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67400" y="4339649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schedule was created for a student with a cortical visual impairment.  It is velcroed to the wall and can then be portable throughout the classroom.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009771" y="4724400"/>
            <a:ext cx="857629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need Schedules Too!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1028700"/>
            <a:ext cx="7264400" cy="54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1600200"/>
            <a:ext cx="106680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Bonnie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756628"/>
            <a:ext cx="1219200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J.T.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4910098"/>
            <a:ext cx="106680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Michele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5541597"/>
            <a:ext cx="106680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Gina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4306676"/>
            <a:ext cx="121920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Julie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271798"/>
            <a:ext cx="1143000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Pauly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3770277"/>
            <a:ext cx="1066800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Joey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2254578"/>
            <a:ext cx="12192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Kate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55845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FE8C-A312-4AC4-8104-2BB63AEC73F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429000" cy="629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25146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this preschool setting a picture is paired with an object.  As the student demonstrates increased understanding, the objects will  be faded.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62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 /Object Schedule</a:t>
            </a: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Preschool Setting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3246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 Preschool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04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70E-3237-47BF-88E3-9B446FEB12BB}" type="slidenum">
              <a:rPr lang="en-US"/>
              <a:pPr/>
              <a:t>4</a:t>
            </a:fld>
            <a:endParaRPr lang="en-US"/>
          </a:p>
        </p:txBody>
      </p:sp>
      <p:pic>
        <p:nvPicPr>
          <p:cNvPr id="155652" name="Picture 4" descr="ts154"/>
          <p:cNvPicPr>
            <a:picLocks noChangeAspect="1" noChangeArrowheads="1"/>
          </p:cNvPicPr>
          <p:nvPr/>
        </p:nvPicPr>
        <p:blipFill>
          <a:blip r:embed="rId2" cstate="print"/>
          <a:srcRect l="54626" t="56075" r="27844"/>
          <a:stretch>
            <a:fillRect/>
          </a:stretch>
        </p:blipFill>
        <p:spPr bwMode="auto">
          <a:xfrm>
            <a:off x="457200" y="228600"/>
            <a:ext cx="13716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2971800" y="152400"/>
            <a:ext cx="5943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ahoma" pitchFamily="34" charset="0"/>
              </a:rPr>
              <a:t>Picture Schedules: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Picture schedules are useful for students who are not yet reading.  The pictures are paired with the typed or written word. </a:t>
            </a:r>
          </a:p>
        </p:txBody>
      </p:sp>
      <p:pic>
        <p:nvPicPr>
          <p:cNvPr id="155655" name="Picture 7" descr="MVC-011S"/>
          <p:cNvPicPr>
            <a:picLocks noChangeAspect="1" noChangeArrowheads="1"/>
          </p:cNvPicPr>
          <p:nvPr/>
        </p:nvPicPr>
        <p:blipFill>
          <a:blip r:embed="rId3" cstate="print"/>
          <a:srcRect l="17845" t="35995" r="26212" b="29587"/>
          <a:stretch>
            <a:fillRect/>
          </a:stretch>
        </p:blipFill>
        <p:spPr bwMode="auto">
          <a:xfrm>
            <a:off x="2895600" y="1676400"/>
            <a:ext cx="5486400" cy="2532063"/>
          </a:xfrm>
          <a:prstGeom prst="rect">
            <a:avLst/>
          </a:prstGeom>
          <a:noFill/>
        </p:spPr>
      </p:pic>
      <p:pic>
        <p:nvPicPr>
          <p:cNvPr id="155656" name="Picture 8" descr="MVC-008F"/>
          <p:cNvPicPr>
            <a:picLocks noChangeAspect="1" noChangeArrowheads="1"/>
          </p:cNvPicPr>
          <p:nvPr/>
        </p:nvPicPr>
        <p:blipFill>
          <a:blip r:embed="rId4" cstate="print"/>
          <a:srcRect l="11458" t="33333" b="33333"/>
          <a:stretch>
            <a:fillRect/>
          </a:stretch>
        </p:blipFill>
        <p:spPr bwMode="auto">
          <a:xfrm>
            <a:off x="2362200" y="4572000"/>
            <a:ext cx="6477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0C29-5B7B-43D1-B696-E03730C8FF3F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228600" y="2286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4" name="Photo Editor Photo" r:id="rId3" imgW="4877223" imgH="3657917" progId="">
                  <p:embed/>
                </p:oleObj>
              </mc:Choice>
              <mc:Fallback>
                <p:oleObj name="Photo Editor Photo" r:id="rId3" imgW="4877223" imgH="365791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4572000" cy="3429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5715000" y="2438400"/>
          <a:ext cx="3200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5" name="Photo Editor Photo" r:id="rId5" imgW="3657917" imgH="4877223" progId="">
                  <p:embed/>
                </p:oleObj>
              </mc:Choice>
              <mc:Fallback>
                <p:oleObj name="Photo Editor Photo" r:id="rId5" imgW="3657917" imgH="4877223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38400"/>
                        <a:ext cx="3200400" cy="426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876800" y="381000"/>
            <a:ext cx="3733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This picture schedule was made on a file folder.  Pictures are stored inside  the folder.  This is an example of a very simple picture schedule in a “First-Then” format.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914400" y="5486400"/>
            <a:ext cx="4724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includes a blue card at the top which outlines the next activity.  This was designed for a student who was having a difficult time understanding which activity came next.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C1B8-F215-40CD-BEE4-C7B4D693D8D4}" type="slidenum">
              <a:rPr lang="en-US"/>
              <a:pPr/>
              <a:t>6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3886200" cy="2362200"/>
          </a:xfrm>
        </p:spPr>
        <p:txBody>
          <a:bodyPr/>
          <a:lstStyle/>
          <a:p>
            <a:r>
              <a:rPr lang="en-US" sz="2400" b="1" dirty="0">
                <a:latin typeface="Tahoma" pitchFamily="34" charset="0"/>
              </a:rPr>
              <a:t>Written Schedules:</a:t>
            </a:r>
            <a:r>
              <a:rPr lang="en-US" sz="2000" b="1" dirty="0">
                <a:latin typeface="Tahoma" pitchFamily="34" charset="0"/>
              </a:rPr>
              <a:t/>
            </a:r>
            <a:br>
              <a:rPr lang="en-US" sz="2000" b="1" dirty="0">
                <a:latin typeface="Tahoma" pitchFamily="34" charset="0"/>
              </a:rPr>
            </a:br>
            <a:r>
              <a:rPr lang="en-US" sz="1600" dirty="0">
                <a:latin typeface="Tahoma" pitchFamily="34" charset="0"/>
              </a:rPr>
              <a:t>Written schedules are used for students who are already reading.  They are very easy to develop and can change as needed.  Students can use a pencil or marker to transition to their schedules and cross off each item as it is completed.</a:t>
            </a:r>
            <a:endParaRPr lang="en-US" sz="1600" b="1" dirty="0">
              <a:latin typeface="Tahoma" pitchFamily="34" charset="0"/>
            </a:endParaRPr>
          </a:p>
        </p:txBody>
      </p:sp>
      <p:pic>
        <p:nvPicPr>
          <p:cNvPr id="161795" name="Picture 3" descr="MVC-017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38000"/>
          <a:stretch>
            <a:fillRect/>
          </a:stretch>
        </p:blipFill>
        <p:spPr bwMode="auto">
          <a:xfrm>
            <a:off x="5867400" y="3352800"/>
            <a:ext cx="21971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7" name="Picture 5" descr="MVC-004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12500" t="8333" r="7292" b="13889"/>
          <a:stretch>
            <a:fillRect/>
          </a:stretch>
        </p:blipFill>
        <p:spPr bwMode="auto">
          <a:xfrm>
            <a:off x="304800" y="3227388"/>
            <a:ext cx="4724400" cy="3435350"/>
          </a:xfrm>
          <a:prstGeom prst="rect">
            <a:avLst/>
          </a:prstGeom>
          <a:noFill/>
        </p:spPr>
      </p:pic>
      <p:pic>
        <p:nvPicPr>
          <p:cNvPr id="161798" name="Picture 6" descr="MVC-011F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5029200" y="228600"/>
            <a:ext cx="3886200" cy="2914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1001F-F1F9-4F01-B4D1-C429A96B6D72}" type="slidenum">
              <a:rPr lang="en-US"/>
              <a:pPr/>
              <a:t>7</a:t>
            </a:fld>
            <a:endParaRPr lang="en-US"/>
          </a:p>
        </p:txBody>
      </p:sp>
      <p:pic>
        <p:nvPicPr>
          <p:cNvPr id="160772" name="Picture 4" descr="MVC-005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7408" r="20370" b="12346"/>
          <a:stretch>
            <a:fillRect/>
          </a:stretch>
        </p:blipFill>
        <p:spPr bwMode="auto">
          <a:xfrm>
            <a:off x="609600" y="3771900"/>
            <a:ext cx="2971800" cy="2705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0773" name="Picture 5" descr="MVC-011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27777" t="34567" b="8643"/>
          <a:stretch>
            <a:fillRect/>
          </a:stretch>
        </p:blipFill>
        <p:spPr bwMode="auto">
          <a:xfrm>
            <a:off x="685800" y="304800"/>
            <a:ext cx="2971800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0" y="2133600"/>
            <a:ext cx="4495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has been created in a binder that can be stored in the student’s desk.  This limits the opportunity for the student to move pictures around or play with pictures that are more accessible.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3733800" y="5105400"/>
            <a:ext cx="403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schedule was developed for a student who enjoyed writing on wipe off boards.  The schedule is laminated so that the student can write the name of the activity or center as he transitions.</a:t>
            </a:r>
          </a:p>
        </p:txBody>
      </p:sp>
      <p:pic>
        <p:nvPicPr>
          <p:cNvPr id="160776" name="Picture 8" descr="MVC-013F"/>
          <p:cNvPicPr>
            <a:picLocks noChangeAspect="1" noChangeArrowheads="1"/>
          </p:cNvPicPr>
          <p:nvPr/>
        </p:nvPicPr>
        <p:blipFill>
          <a:blip r:embed="rId4" cstate="print"/>
          <a:srcRect t="16667" b="16667"/>
          <a:stretch>
            <a:fillRect/>
          </a:stretch>
        </p:blipFill>
        <p:spPr bwMode="auto">
          <a:xfrm>
            <a:off x="4724400" y="1066800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114800" y="3048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Individualizing Schedules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5181600" y="3124200"/>
            <a:ext cx="3429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This picture schedule shows one picture at a time.  This was designed for a student who was easily distracted when checking his schedule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953B-4F0C-4625-B63A-16265F8ECEF9}" type="slidenum">
              <a:rPr lang="en-US"/>
              <a:pPr/>
              <a:t>8</a:t>
            </a:fld>
            <a:endParaRPr lang="en-US"/>
          </a:p>
        </p:txBody>
      </p:sp>
      <p:pic>
        <p:nvPicPr>
          <p:cNvPr id="137218" name="Picture 2" descr="MVC-013S"/>
          <p:cNvPicPr>
            <a:picLocks noChangeAspect="1" noChangeArrowheads="1"/>
          </p:cNvPicPr>
          <p:nvPr/>
        </p:nvPicPr>
        <p:blipFill>
          <a:blip r:embed="rId2" cstate="print"/>
          <a:srcRect l="28125"/>
          <a:stretch>
            <a:fillRect/>
          </a:stretch>
        </p:blipFill>
        <p:spPr bwMode="auto">
          <a:xfrm>
            <a:off x="457200" y="381000"/>
            <a:ext cx="3578225" cy="3733800"/>
          </a:xfrm>
          <a:prstGeom prst="rect">
            <a:avLst/>
          </a:prstGeom>
          <a:noFill/>
        </p:spPr>
      </p:pic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4267200" y="533400"/>
            <a:ext cx="3505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ahoma" pitchFamily="34" charset="0"/>
              </a:rPr>
              <a:t>This classroom has individual student schedules in pockets that hang on the side of the student desks.</a:t>
            </a:r>
          </a:p>
        </p:txBody>
      </p:sp>
      <p:pic>
        <p:nvPicPr>
          <p:cNvPr id="137223" name="Picture 7" descr="MVC-006F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267200" y="3105150"/>
            <a:ext cx="4597400" cy="344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685800" y="57912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Pockets can be placed in classroom centers to hold schedule cards.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083E-5B16-4586-8FD1-340631343505}" type="slidenum">
              <a:rPr lang="en-US"/>
              <a:pPr/>
              <a:t>9</a:t>
            </a:fld>
            <a:endParaRPr lang="en-US"/>
          </a:p>
        </p:txBody>
      </p:sp>
      <p:pic>
        <p:nvPicPr>
          <p:cNvPr id="142338" name="Picture 2" descr="MVC-002F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 l="21249"/>
          <a:stretch>
            <a:fillRect/>
          </a:stretch>
        </p:blipFill>
        <p:spPr bwMode="auto">
          <a:xfrm>
            <a:off x="457200" y="381000"/>
            <a:ext cx="6019800" cy="57324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6705600" y="18288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ahoma" pitchFamily="34" charset="0"/>
              </a:rPr>
              <a:t>Whole Class Schedule:</a:t>
            </a:r>
          </a:p>
          <a:p>
            <a:r>
              <a:rPr lang="en-US" sz="1600" dirty="0">
                <a:latin typeface="Tahoma" pitchFamily="34" charset="0"/>
              </a:rPr>
              <a:t>A full day schedule for classrooms should also be displayed visually.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669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Century Gothic</vt:lpstr>
      <vt:lpstr>Tahoma</vt:lpstr>
      <vt:lpstr>Times New Roman</vt:lpstr>
      <vt:lpstr>Wingdings</vt:lpstr>
      <vt:lpstr>Default Design</vt:lpstr>
      <vt:lpstr>Photo Editor Photo</vt:lpstr>
      <vt:lpstr>PhotoBase</vt:lpstr>
      <vt:lpstr>Individual Schedules “A Routine to Teach Flexibility”</vt:lpstr>
      <vt:lpstr>PowerPoint Presentation</vt:lpstr>
      <vt:lpstr>PowerPoint Presentation</vt:lpstr>
      <vt:lpstr>PowerPoint Presentation</vt:lpstr>
      <vt:lpstr>PowerPoint Presentation</vt:lpstr>
      <vt:lpstr>Written Schedules: Written schedules are used for students who are already reading.  They are very easy to develop and can change as needed.  Students can use a pencil or marker to transition to their schedules and cross off each item as it is completed.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 Watson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BONNIEJ</dc:creator>
  <cp:lastModifiedBy>Bonnie Jamieson</cp:lastModifiedBy>
  <cp:revision>100</cp:revision>
  <dcterms:created xsi:type="dcterms:W3CDTF">2001-06-11T14:13:24Z</dcterms:created>
  <dcterms:modified xsi:type="dcterms:W3CDTF">2018-07-19T18:31:29Z</dcterms:modified>
</cp:coreProperties>
</file>