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 id="262"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23C110D-C42A-4E18-885D-27560B293C44}" type="datetimeFigureOut">
              <a:rPr lang="en-US" smtClean="0"/>
              <a:t>4/11/2019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F1D103-EFF0-41CB-9F6D-6583B911BD91}" type="slidenum">
              <a:rPr lang="en-US" smtClean="0"/>
              <a:t>‹#›</a:t>
            </a:fld>
            <a:endParaRPr lang="en-US"/>
          </a:p>
        </p:txBody>
      </p:sp>
    </p:spTree>
    <p:extLst>
      <p:ext uri="{BB962C8B-B14F-4D97-AF65-F5344CB8AC3E}">
        <p14:creationId xmlns:p14="http://schemas.microsoft.com/office/powerpoint/2010/main" val="27003143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3C110D-C42A-4E18-885D-27560B293C44}" type="datetimeFigureOut">
              <a:rPr lang="en-US" smtClean="0"/>
              <a:t>4/11/2019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F1D103-EFF0-41CB-9F6D-6583B911BD91}" type="slidenum">
              <a:rPr lang="en-US" smtClean="0"/>
              <a:t>‹#›</a:t>
            </a:fld>
            <a:endParaRPr lang="en-US"/>
          </a:p>
        </p:txBody>
      </p:sp>
    </p:spTree>
    <p:extLst>
      <p:ext uri="{BB962C8B-B14F-4D97-AF65-F5344CB8AC3E}">
        <p14:creationId xmlns:p14="http://schemas.microsoft.com/office/powerpoint/2010/main" val="11494262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3C110D-C42A-4E18-885D-27560B293C44}" type="datetimeFigureOut">
              <a:rPr lang="en-US" smtClean="0"/>
              <a:t>4/11/2019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F1D103-EFF0-41CB-9F6D-6583B911BD91}" type="slidenum">
              <a:rPr lang="en-US" smtClean="0"/>
              <a:t>‹#›</a:t>
            </a:fld>
            <a:endParaRPr lang="en-US"/>
          </a:p>
        </p:txBody>
      </p:sp>
    </p:spTree>
    <p:extLst>
      <p:ext uri="{BB962C8B-B14F-4D97-AF65-F5344CB8AC3E}">
        <p14:creationId xmlns:p14="http://schemas.microsoft.com/office/powerpoint/2010/main" val="4819805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3C110D-C42A-4E18-885D-27560B293C44}" type="datetimeFigureOut">
              <a:rPr lang="en-US" smtClean="0"/>
              <a:t>4/11/2019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F1D103-EFF0-41CB-9F6D-6583B911BD91}" type="slidenum">
              <a:rPr lang="en-US" smtClean="0"/>
              <a:t>‹#›</a:t>
            </a:fld>
            <a:endParaRPr lang="en-US"/>
          </a:p>
        </p:txBody>
      </p:sp>
    </p:spTree>
    <p:extLst>
      <p:ext uri="{BB962C8B-B14F-4D97-AF65-F5344CB8AC3E}">
        <p14:creationId xmlns:p14="http://schemas.microsoft.com/office/powerpoint/2010/main" val="16095968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23C110D-C42A-4E18-885D-27560B293C44}" type="datetimeFigureOut">
              <a:rPr lang="en-US" smtClean="0"/>
              <a:t>4/11/2019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F1D103-EFF0-41CB-9F6D-6583B911BD91}" type="slidenum">
              <a:rPr lang="en-US" smtClean="0"/>
              <a:t>‹#›</a:t>
            </a:fld>
            <a:endParaRPr lang="en-US"/>
          </a:p>
        </p:txBody>
      </p:sp>
    </p:spTree>
    <p:extLst>
      <p:ext uri="{BB962C8B-B14F-4D97-AF65-F5344CB8AC3E}">
        <p14:creationId xmlns:p14="http://schemas.microsoft.com/office/powerpoint/2010/main" val="5501248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23C110D-C42A-4E18-885D-27560B293C44}" type="datetimeFigureOut">
              <a:rPr lang="en-US" smtClean="0"/>
              <a:t>4/11/2019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F1D103-EFF0-41CB-9F6D-6583B911BD91}" type="slidenum">
              <a:rPr lang="en-US" smtClean="0"/>
              <a:t>‹#›</a:t>
            </a:fld>
            <a:endParaRPr lang="en-US"/>
          </a:p>
        </p:txBody>
      </p:sp>
    </p:spTree>
    <p:extLst>
      <p:ext uri="{BB962C8B-B14F-4D97-AF65-F5344CB8AC3E}">
        <p14:creationId xmlns:p14="http://schemas.microsoft.com/office/powerpoint/2010/main" val="31503734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23C110D-C42A-4E18-885D-27560B293C44}" type="datetimeFigureOut">
              <a:rPr lang="en-US" smtClean="0"/>
              <a:t>4/11/2019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CF1D103-EFF0-41CB-9F6D-6583B911BD91}" type="slidenum">
              <a:rPr lang="en-US" smtClean="0"/>
              <a:t>‹#›</a:t>
            </a:fld>
            <a:endParaRPr lang="en-US"/>
          </a:p>
        </p:txBody>
      </p:sp>
    </p:spTree>
    <p:extLst>
      <p:ext uri="{BB962C8B-B14F-4D97-AF65-F5344CB8AC3E}">
        <p14:creationId xmlns:p14="http://schemas.microsoft.com/office/powerpoint/2010/main" val="9387114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23C110D-C42A-4E18-885D-27560B293C44}" type="datetimeFigureOut">
              <a:rPr lang="en-US" smtClean="0"/>
              <a:t>4/11/2019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CF1D103-EFF0-41CB-9F6D-6583B911BD91}" type="slidenum">
              <a:rPr lang="en-US" smtClean="0"/>
              <a:t>‹#›</a:t>
            </a:fld>
            <a:endParaRPr lang="en-US"/>
          </a:p>
        </p:txBody>
      </p:sp>
    </p:spTree>
    <p:extLst>
      <p:ext uri="{BB962C8B-B14F-4D97-AF65-F5344CB8AC3E}">
        <p14:creationId xmlns:p14="http://schemas.microsoft.com/office/powerpoint/2010/main" val="4146844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3C110D-C42A-4E18-885D-27560B293C44}" type="datetimeFigureOut">
              <a:rPr lang="en-US" smtClean="0"/>
              <a:t>4/11/2019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CF1D103-EFF0-41CB-9F6D-6583B911BD91}" type="slidenum">
              <a:rPr lang="en-US" smtClean="0"/>
              <a:t>‹#›</a:t>
            </a:fld>
            <a:endParaRPr lang="en-US"/>
          </a:p>
        </p:txBody>
      </p:sp>
    </p:spTree>
    <p:extLst>
      <p:ext uri="{BB962C8B-B14F-4D97-AF65-F5344CB8AC3E}">
        <p14:creationId xmlns:p14="http://schemas.microsoft.com/office/powerpoint/2010/main" val="28384049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3C110D-C42A-4E18-885D-27560B293C44}" type="datetimeFigureOut">
              <a:rPr lang="en-US" smtClean="0"/>
              <a:t>4/11/2019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F1D103-EFF0-41CB-9F6D-6583B911BD91}" type="slidenum">
              <a:rPr lang="en-US" smtClean="0"/>
              <a:t>‹#›</a:t>
            </a:fld>
            <a:endParaRPr lang="en-US"/>
          </a:p>
        </p:txBody>
      </p:sp>
    </p:spTree>
    <p:extLst>
      <p:ext uri="{BB962C8B-B14F-4D97-AF65-F5344CB8AC3E}">
        <p14:creationId xmlns:p14="http://schemas.microsoft.com/office/powerpoint/2010/main" val="13825851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3C110D-C42A-4E18-885D-27560B293C44}" type="datetimeFigureOut">
              <a:rPr lang="en-US" smtClean="0"/>
              <a:t>4/11/2019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F1D103-EFF0-41CB-9F6D-6583B911BD91}" type="slidenum">
              <a:rPr lang="en-US" smtClean="0"/>
              <a:t>‹#›</a:t>
            </a:fld>
            <a:endParaRPr lang="en-US"/>
          </a:p>
        </p:txBody>
      </p:sp>
    </p:spTree>
    <p:extLst>
      <p:ext uri="{BB962C8B-B14F-4D97-AF65-F5344CB8AC3E}">
        <p14:creationId xmlns:p14="http://schemas.microsoft.com/office/powerpoint/2010/main" val="273354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3C110D-C42A-4E18-885D-27560B293C44}" type="datetimeFigureOut">
              <a:rPr lang="en-US" smtClean="0"/>
              <a:t>4/11/2019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F1D103-EFF0-41CB-9F6D-6583B911BD91}" type="slidenum">
              <a:rPr lang="en-US" smtClean="0"/>
              <a:t>‹#›</a:t>
            </a:fld>
            <a:endParaRPr lang="en-US"/>
          </a:p>
        </p:txBody>
      </p:sp>
    </p:spTree>
    <p:extLst>
      <p:ext uri="{BB962C8B-B14F-4D97-AF65-F5344CB8AC3E}">
        <p14:creationId xmlns:p14="http://schemas.microsoft.com/office/powerpoint/2010/main" val="36077872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0"/>
            <a:ext cx="9144000" cy="1068946"/>
          </a:xfrm>
        </p:spPr>
        <p:txBody>
          <a:bodyPr/>
          <a:lstStyle/>
          <a:p>
            <a:r>
              <a:rPr lang="en-US" dirty="0" smtClean="0"/>
              <a:t>New Friends</a:t>
            </a:r>
            <a:endParaRPr lang="en-US" dirty="0"/>
          </a:p>
        </p:txBody>
      </p:sp>
      <p:pic>
        <p:nvPicPr>
          <p:cNvPr id="4" name="Picture 3"/>
          <p:cNvPicPr>
            <a:picLocks noChangeAspect="1"/>
          </p:cNvPicPr>
          <p:nvPr/>
        </p:nvPicPr>
        <p:blipFill>
          <a:blip r:embed="rId2"/>
          <a:stretch>
            <a:fillRect/>
          </a:stretch>
        </p:blipFill>
        <p:spPr>
          <a:xfrm>
            <a:off x="3670479" y="1732678"/>
            <a:ext cx="4586623" cy="3501122"/>
          </a:xfrm>
          <a:prstGeom prst="rect">
            <a:avLst/>
          </a:prstGeom>
          <a:ln>
            <a:noFill/>
          </a:ln>
          <a:effectLst>
            <a:outerShdw blurRad="292100" dist="139700" dir="2700000" algn="tl" rotWithShape="0">
              <a:srgbClr val="333333">
                <a:alpha val="65000"/>
              </a:srgbClr>
            </a:outerShdw>
          </a:effectLst>
        </p:spPr>
      </p:pic>
      <p:sp>
        <p:nvSpPr>
          <p:cNvPr id="3" name="TextBox 2"/>
          <p:cNvSpPr txBox="1"/>
          <p:nvPr/>
        </p:nvSpPr>
        <p:spPr>
          <a:xfrm>
            <a:off x="9144000" y="5357611"/>
            <a:ext cx="2176529" cy="707886"/>
          </a:xfrm>
          <a:prstGeom prst="rect">
            <a:avLst/>
          </a:prstGeom>
          <a:noFill/>
        </p:spPr>
        <p:txBody>
          <a:bodyPr wrap="square" rtlCol="0">
            <a:spAutoFit/>
          </a:bodyPr>
          <a:lstStyle/>
          <a:p>
            <a:r>
              <a:rPr lang="en-US" sz="1000" i="1" dirty="0" smtClean="0"/>
              <a:t>Adapted from ‘My  Friend with Autism by Beverly Bishop; Illustrated by Craig Bishop</a:t>
            </a:r>
          </a:p>
          <a:p>
            <a:r>
              <a:rPr lang="en-US" sz="1000" i="1" dirty="0" smtClean="0"/>
              <a:t>Available now with CD</a:t>
            </a:r>
            <a:endParaRPr lang="en-US" sz="1000" i="1" dirty="0"/>
          </a:p>
        </p:txBody>
      </p:sp>
    </p:spTree>
    <p:extLst>
      <p:ext uri="{BB962C8B-B14F-4D97-AF65-F5344CB8AC3E}">
        <p14:creationId xmlns:p14="http://schemas.microsoft.com/office/powerpoint/2010/main" val="29601492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0304" y="386365"/>
            <a:ext cx="12011696" cy="6259133"/>
          </a:xfrm>
        </p:spPr>
        <p:txBody>
          <a:bodyPr>
            <a:normAutofit lnSpcReduction="10000"/>
          </a:bodyPr>
          <a:lstStyle/>
          <a:p>
            <a:pPr marL="0" indent="0">
              <a:buNone/>
            </a:pPr>
            <a:r>
              <a:rPr lang="en-US" sz="4800" dirty="0" smtClean="0">
                <a:latin typeface="Tahoma" panose="020B0604030504040204" pitchFamily="34" charset="0"/>
                <a:ea typeface="Tahoma" panose="020B0604030504040204" pitchFamily="34" charset="0"/>
                <a:cs typeface="Tahoma" panose="020B0604030504040204" pitchFamily="34" charset="0"/>
              </a:rPr>
              <a:t>There are new friends at our school.</a:t>
            </a:r>
          </a:p>
          <a:p>
            <a:pPr marL="0" indent="0">
              <a:buNone/>
            </a:pPr>
            <a:endParaRPr lang="en-US" sz="4800" dirty="0">
              <a:latin typeface="Tahoma" panose="020B0604030504040204" pitchFamily="34" charset="0"/>
              <a:ea typeface="Tahoma" panose="020B0604030504040204" pitchFamily="34" charset="0"/>
              <a:cs typeface="Tahoma" panose="020B0604030504040204" pitchFamily="34" charset="0"/>
            </a:endParaRPr>
          </a:p>
          <a:p>
            <a:pPr marL="0" indent="0">
              <a:buNone/>
            </a:pPr>
            <a:endParaRPr lang="en-US" sz="4800" dirty="0" smtClean="0">
              <a:latin typeface="Tahoma" panose="020B0604030504040204" pitchFamily="34" charset="0"/>
              <a:ea typeface="Tahoma" panose="020B0604030504040204" pitchFamily="34" charset="0"/>
              <a:cs typeface="Tahoma" panose="020B0604030504040204" pitchFamily="34" charset="0"/>
            </a:endParaRPr>
          </a:p>
          <a:p>
            <a:pPr marL="0" indent="0">
              <a:buNone/>
            </a:pPr>
            <a:endParaRPr lang="en-US" sz="4800" dirty="0" smtClean="0">
              <a:latin typeface="Tahoma" panose="020B0604030504040204" pitchFamily="34" charset="0"/>
              <a:ea typeface="Tahoma" panose="020B0604030504040204" pitchFamily="34" charset="0"/>
              <a:cs typeface="Tahoma" panose="020B0604030504040204" pitchFamily="34" charset="0"/>
            </a:endParaRPr>
          </a:p>
          <a:p>
            <a:pPr marL="0" indent="0">
              <a:buNone/>
            </a:pPr>
            <a:endParaRPr lang="en-US" sz="4800" dirty="0" smtClean="0">
              <a:latin typeface="Tahoma" panose="020B0604030504040204" pitchFamily="34" charset="0"/>
              <a:ea typeface="Tahoma" panose="020B0604030504040204" pitchFamily="34" charset="0"/>
              <a:cs typeface="Tahoma" panose="020B0604030504040204" pitchFamily="34" charset="0"/>
            </a:endParaRPr>
          </a:p>
          <a:p>
            <a:pPr marL="0" indent="0">
              <a:buNone/>
            </a:pPr>
            <a:r>
              <a:rPr lang="en-US" sz="4800" dirty="0" smtClean="0">
                <a:latin typeface="Tahoma" panose="020B0604030504040204" pitchFamily="34" charset="0"/>
                <a:ea typeface="Tahoma" panose="020B0604030504040204" pitchFamily="34" charset="0"/>
                <a:cs typeface="Tahoma" panose="020B0604030504040204" pitchFamily="34" charset="0"/>
              </a:rPr>
              <a:t>Some of our new kids have ears that work really well.  They can hear sounds I can’t hear.  That is why sometimes they cover their ears!</a:t>
            </a:r>
            <a:endParaRPr lang="en-US" sz="4800" dirty="0">
              <a:latin typeface="Tahoma" panose="020B0604030504040204" pitchFamily="34" charset="0"/>
              <a:ea typeface="Tahoma" panose="020B0604030504040204" pitchFamily="34" charset="0"/>
              <a:cs typeface="Tahoma" panose="020B0604030504040204" pitchFamily="34" charset="0"/>
            </a:endParaRPr>
          </a:p>
        </p:txBody>
      </p:sp>
      <p:pic>
        <p:nvPicPr>
          <p:cNvPr id="4" name="Picture 3"/>
          <p:cNvPicPr>
            <a:picLocks noChangeAspect="1"/>
          </p:cNvPicPr>
          <p:nvPr/>
        </p:nvPicPr>
        <p:blipFill>
          <a:blip r:embed="rId2"/>
          <a:stretch>
            <a:fillRect/>
          </a:stretch>
        </p:blipFill>
        <p:spPr>
          <a:xfrm>
            <a:off x="4663224" y="1239054"/>
            <a:ext cx="1943638" cy="2483537"/>
          </a:xfrm>
          <a:prstGeom prst="rect">
            <a:avLst/>
          </a:prstGeom>
        </p:spPr>
      </p:pic>
      <p:sp>
        <p:nvSpPr>
          <p:cNvPr id="5" name="TextBox 4"/>
          <p:cNvSpPr txBox="1"/>
          <p:nvPr/>
        </p:nvSpPr>
        <p:spPr>
          <a:xfrm>
            <a:off x="9131121" y="5937612"/>
            <a:ext cx="2176529" cy="707886"/>
          </a:xfrm>
          <a:prstGeom prst="rect">
            <a:avLst/>
          </a:prstGeom>
          <a:noFill/>
        </p:spPr>
        <p:txBody>
          <a:bodyPr wrap="square" rtlCol="0">
            <a:spAutoFit/>
          </a:bodyPr>
          <a:lstStyle/>
          <a:p>
            <a:r>
              <a:rPr lang="en-US" sz="1000" i="1" dirty="0" smtClean="0"/>
              <a:t>Adapted from ‘My  Friend with Autism by Beverly Bishop; Illustrated by Craig Bishop</a:t>
            </a:r>
          </a:p>
          <a:p>
            <a:r>
              <a:rPr lang="en-US" sz="1000" i="1" dirty="0" smtClean="0"/>
              <a:t>Available now with CD</a:t>
            </a:r>
            <a:endParaRPr lang="en-US" sz="1000" i="1" dirty="0"/>
          </a:p>
        </p:txBody>
      </p:sp>
    </p:spTree>
    <p:extLst>
      <p:ext uri="{BB962C8B-B14F-4D97-AF65-F5344CB8AC3E}">
        <p14:creationId xmlns:p14="http://schemas.microsoft.com/office/powerpoint/2010/main" val="20135635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4699" y="528034"/>
            <a:ext cx="11642501" cy="5648929"/>
          </a:xfrm>
        </p:spPr>
        <p:txBody>
          <a:bodyPr>
            <a:normAutofit/>
          </a:bodyPr>
          <a:lstStyle/>
          <a:p>
            <a:pPr marL="0" indent="0">
              <a:buNone/>
            </a:pPr>
            <a:r>
              <a:rPr lang="en-US" sz="4800" dirty="0" smtClean="0">
                <a:latin typeface="Tahoma" panose="020B0604030504040204" pitchFamily="34" charset="0"/>
                <a:ea typeface="Tahoma" panose="020B0604030504040204" pitchFamily="34" charset="0"/>
                <a:cs typeface="Tahoma" panose="020B0604030504040204" pitchFamily="34" charset="0"/>
              </a:rPr>
              <a:t>Our friends eyes work really well.  Sometimes they see little things other kids might not even notice!  Sometimes bright lights can hurt their eyes.</a:t>
            </a:r>
          </a:p>
          <a:p>
            <a:pPr marL="0" indent="0">
              <a:buNone/>
            </a:pPr>
            <a:endParaRPr lang="en-US" sz="4800" dirty="0">
              <a:latin typeface="Tahoma" panose="020B0604030504040204" pitchFamily="34" charset="0"/>
              <a:ea typeface="Tahoma" panose="020B0604030504040204" pitchFamily="34" charset="0"/>
              <a:cs typeface="Tahoma" panose="020B0604030504040204" pitchFamily="34" charset="0"/>
            </a:endParaRPr>
          </a:p>
          <a:p>
            <a:pPr marL="0" indent="0">
              <a:buNone/>
            </a:pPr>
            <a:endParaRPr lang="en-US" sz="4800" dirty="0">
              <a:latin typeface="Tahoma" panose="020B0604030504040204" pitchFamily="34" charset="0"/>
              <a:ea typeface="Tahoma" panose="020B0604030504040204" pitchFamily="34" charset="0"/>
              <a:cs typeface="Tahoma" panose="020B0604030504040204" pitchFamily="34" charset="0"/>
            </a:endParaRPr>
          </a:p>
        </p:txBody>
      </p:sp>
      <p:pic>
        <p:nvPicPr>
          <p:cNvPr id="4" name="Picture 3"/>
          <p:cNvPicPr>
            <a:picLocks noChangeAspect="1"/>
          </p:cNvPicPr>
          <p:nvPr/>
        </p:nvPicPr>
        <p:blipFill>
          <a:blip r:embed="rId2"/>
          <a:stretch>
            <a:fillRect/>
          </a:stretch>
        </p:blipFill>
        <p:spPr>
          <a:xfrm>
            <a:off x="3451336" y="3352498"/>
            <a:ext cx="4619625" cy="3162300"/>
          </a:xfrm>
          <a:prstGeom prst="rect">
            <a:avLst/>
          </a:prstGeom>
        </p:spPr>
      </p:pic>
      <p:sp>
        <p:nvSpPr>
          <p:cNvPr id="5" name="TextBox 4"/>
          <p:cNvSpPr txBox="1"/>
          <p:nvPr/>
        </p:nvSpPr>
        <p:spPr>
          <a:xfrm>
            <a:off x="9620518" y="5823020"/>
            <a:ext cx="2176529" cy="707886"/>
          </a:xfrm>
          <a:prstGeom prst="rect">
            <a:avLst/>
          </a:prstGeom>
          <a:noFill/>
        </p:spPr>
        <p:txBody>
          <a:bodyPr wrap="square" rtlCol="0">
            <a:spAutoFit/>
          </a:bodyPr>
          <a:lstStyle/>
          <a:p>
            <a:r>
              <a:rPr lang="en-US" sz="1000" i="1" dirty="0" smtClean="0"/>
              <a:t>Adapted from ‘My  Friend with Autism by Beverly Bishop; Illustrated by Craig Bishop</a:t>
            </a:r>
          </a:p>
          <a:p>
            <a:r>
              <a:rPr lang="en-US" sz="1000" i="1" dirty="0" smtClean="0"/>
              <a:t>Available now with CD</a:t>
            </a:r>
            <a:endParaRPr lang="en-US" sz="1000" i="1" dirty="0"/>
          </a:p>
        </p:txBody>
      </p:sp>
    </p:spTree>
    <p:extLst>
      <p:ext uri="{BB962C8B-B14F-4D97-AF65-F5344CB8AC3E}">
        <p14:creationId xmlns:p14="http://schemas.microsoft.com/office/powerpoint/2010/main" val="40061693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6214" y="231820"/>
            <a:ext cx="11758411" cy="6395903"/>
          </a:xfrm>
        </p:spPr>
        <p:txBody>
          <a:bodyPr/>
          <a:lstStyle/>
          <a:p>
            <a:pPr marL="0" indent="0">
              <a:buNone/>
            </a:pPr>
            <a:r>
              <a:rPr lang="en-US" dirty="0" smtClean="0">
                <a:latin typeface="Tahoma" panose="020B0604030504040204" pitchFamily="34" charset="0"/>
                <a:ea typeface="Tahoma" panose="020B0604030504040204" pitchFamily="34" charset="0"/>
                <a:cs typeface="Tahoma" panose="020B0604030504040204" pitchFamily="34" charset="0"/>
              </a:rPr>
              <a:t>Change is hard for our new friends.  Coming to a big new school was very hard.  Sometimes they just want to go home but don’t know how to tell everyone.  So they might just lay down and cry.</a:t>
            </a:r>
          </a:p>
          <a:p>
            <a:pPr marL="0" indent="0">
              <a:buNone/>
            </a:pPr>
            <a:endParaRPr lang="en-US" dirty="0">
              <a:latin typeface="Tahoma" panose="020B0604030504040204" pitchFamily="34" charset="0"/>
              <a:ea typeface="Tahoma" panose="020B0604030504040204" pitchFamily="34" charset="0"/>
              <a:cs typeface="Tahoma" panose="020B0604030504040204" pitchFamily="34" charset="0"/>
            </a:endParaRPr>
          </a:p>
          <a:p>
            <a:pPr marL="0" indent="0">
              <a:buNone/>
            </a:pPr>
            <a:endParaRPr lang="en-US" dirty="0" smtClean="0">
              <a:latin typeface="Tahoma" panose="020B0604030504040204" pitchFamily="34" charset="0"/>
              <a:ea typeface="Tahoma" panose="020B0604030504040204" pitchFamily="34" charset="0"/>
              <a:cs typeface="Tahoma" panose="020B0604030504040204" pitchFamily="34" charset="0"/>
            </a:endParaRPr>
          </a:p>
          <a:p>
            <a:pPr marL="0" indent="0">
              <a:buNone/>
            </a:pPr>
            <a:endParaRPr lang="en-US" dirty="0">
              <a:latin typeface="Tahoma" panose="020B0604030504040204" pitchFamily="34" charset="0"/>
              <a:ea typeface="Tahoma" panose="020B0604030504040204" pitchFamily="34" charset="0"/>
              <a:cs typeface="Tahoma" panose="020B0604030504040204" pitchFamily="34" charset="0"/>
            </a:endParaRPr>
          </a:p>
          <a:p>
            <a:pPr marL="0" indent="0">
              <a:buNone/>
            </a:pPr>
            <a:endParaRPr lang="en-US" dirty="0" smtClean="0">
              <a:latin typeface="Tahoma" panose="020B0604030504040204" pitchFamily="34" charset="0"/>
              <a:ea typeface="Tahoma" panose="020B0604030504040204" pitchFamily="34" charset="0"/>
              <a:cs typeface="Tahoma" panose="020B0604030504040204" pitchFamily="34" charset="0"/>
            </a:endParaRPr>
          </a:p>
          <a:p>
            <a:pPr marL="0" indent="0">
              <a:buNone/>
            </a:pPr>
            <a:endParaRPr lang="en-US" dirty="0">
              <a:latin typeface="Tahoma" panose="020B0604030504040204" pitchFamily="34" charset="0"/>
              <a:ea typeface="Tahoma" panose="020B0604030504040204" pitchFamily="34" charset="0"/>
              <a:cs typeface="Tahoma" panose="020B0604030504040204" pitchFamily="34" charset="0"/>
            </a:endParaRPr>
          </a:p>
          <a:p>
            <a:pPr marL="0" indent="0">
              <a:buNone/>
            </a:pPr>
            <a:endParaRPr lang="en-US" dirty="0" smtClean="0">
              <a:latin typeface="Tahoma" panose="020B0604030504040204" pitchFamily="34" charset="0"/>
              <a:ea typeface="Tahoma" panose="020B0604030504040204" pitchFamily="34" charset="0"/>
              <a:cs typeface="Tahoma" panose="020B0604030504040204" pitchFamily="34" charset="0"/>
            </a:endParaRPr>
          </a:p>
          <a:p>
            <a:pPr marL="0" indent="0">
              <a:buNone/>
            </a:pPr>
            <a:endParaRPr lang="en-US" dirty="0">
              <a:latin typeface="Tahoma" panose="020B0604030504040204" pitchFamily="34" charset="0"/>
              <a:ea typeface="Tahoma" panose="020B0604030504040204" pitchFamily="34" charset="0"/>
              <a:cs typeface="Tahoma" panose="020B0604030504040204" pitchFamily="34" charset="0"/>
            </a:endParaRPr>
          </a:p>
          <a:p>
            <a:pPr marL="0" indent="0">
              <a:buNone/>
            </a:pPr>
            <a:endParaRPr lang="en-US" dirty="0" smtClean="0">
              <a:latin typeface="Tahoma" panose="020B0604030504040204" pitchFamily="34" charset="0"/>
              <a:ea typeface="Tahoma" panose="020B0604030504040204" pitchFamily="34" charset="0"/>
              <a:cs typeface="Tahoma" panose="020B0604030504040204" pitchFamily="34" charset="0"/>
            </a:endParaRPr>
          </a:p>
          <a:p>
            <a:pPr marL="0" indent="0">
              <a:buNone/>
            </a:pPr>
            <a:endParaRPr lang="en-US" dirty="0">
              <a:latin typeface="Tahoma" panose="020B0604030504040204" pitchFamily="34" charset="0"/>
              <a:ea typeface="Tahoma" panose="020B0604030504040204" pitchFamily="34" charset="0"/>
              <a:cs typeface="Tahoma" panose="020B0604030504040204" pitchFamily="34" charset="0"/>
            </a:endParaRPr>
          </a:p>
          <a:p>
            <a:pPr marL="0" indent="0" algn="ctr">
              <a:buNone/>
            </a:pPr>
            <a:r>
              <a:rPr lang="en-US" dirty="0" smtClean="0">
                <a:latin typeface="Tahoma" panose="020B0604030504040204" pitchFamily="34" charset="0"/>
                <a:ea typeface="Tahoma" panose="020B0604030504040204" pitchFamily="34" charset="0"/>
                <a:cs typeface="Tahoma" panose="020B0604030504040204" pitchFamily="34" charset="0"/>
              </a:rPr>
              <a:t>Teachers will help my friends feel better.  </a:t>
            </a:r>
          </a:p>
          <a:p>
            <a:pPr marL="0" indent="0">
              <a:buNone/>
            </a:pPr>
            <a:endParaRPr lang="en-US" dirty="0">
              <a:latin typeface="Tahoma" panose="020B0604030504040204" pitchFamily="34" charset="0"/>
              <a:ea typeface="Tahoma" panose="020B0604030504040204" pitchFamily="34" charset="0"/>
              <a:cs typeface="Tahoma" panose="020B0604030504040204" pitchFamily="34" charset="0"/>
            </a:endParaRPr>
          </a:p>
          <a:p>
            <a:pPr marL="0" indent="0">
              <a:buNone/>
            </a:pPr>
            <a:endParaRPr lang="en-US" dirty="0">
              <a:latin typeface="Tahoma" panose="020B0604030504040204" pitchFamily="34" charset="0"/>
              <a:ea typeface="Tahoma" panose="020B0604030504040204" pitchFamily="34" charset="0"/>
              <a:cs typeface="Tahoma" panose="020B0604030504040204" pitchFamily="34" charset="0"/>
            </a:endParaRPr>
          </a:p>
        </p:txBody>
      </p:sp>
      <p:pic>
        <p:nvPicPr>
          <p:cNvPr id="4" name="Picture 3"/>
          <p:cNvPicPr>
            <a:picLocks noChangeAspect="1"/>
          </p:cNvPicPr>
          <p:nvPr/>
        </p:nvPicPr>
        <p:blipFill>
          <a:blip r:embed="rId2"/>
          <a:stretch>
            <a:fillRect/>
          </a:stretch>
        </p:blipFill>
        <p:spPr>
          <a:xfrm>
            <a:off x="4050070" y="1832924"/>
            <a:ext cx="2878764" cy="4004207"/>
          </a:xfrm>
          <a:prstGeom prst="rect">
            <a:avLst/>
          </a:prstGeom>
        </p:spPr>
      </p:pic>
      <p:sp>
        <p:nvSpPr>
          <p:cNvPr id="5" name="TextBox 4"/>
          <p:cNvSpPr txBox="1"/>
          <p:nvPr/>
        </p:nvSpPr>
        <p:spPr>
          <a:xfrm>
            <a:off x="9762186" y="5919837"/>
            <a:ext cx="2176529" cy="707886"/>
          </a:xfrm>
          <a:prstGeom prst="rect">
            <a:avLst/>
          </a:prstGeom>
          <a:noFill/>
        </p:spPr>
        <p:txBody>
          <a:bodyPr wrap="square" rtlCol="0">
            <a:spAutoFit/>
          </a:bodyPr>
          <a:lstStyle/>
          <a:p>
            <a:r>
              <a:rPr lang="en-US" sz="1000" i="1" dirty="0" smtClean="0"/>
              <a:t>Adapted from ‘My  Friend with Autism by Beverly Bishop; Illustrated by Craig Bishop</a:t>
            </a:r>
          </a:p>
          <a:p>
            <a:r>
              <a:rPr lang="en-US" sz="1000" i="1" dirty="0" smtClean="0"/>
              <a:t>Available now with CD</a:t>
            </a:r>
            <a:endParaRPr lang="en-US" sz="1000" i="1" dirty="0"/>
          </a:p>
        </p:txBody>
      </p:sp>
    </p:spTree>
    <p:extLst>
      <p:ext uri="{BB962C8B-B14F-4D97-AF65-F5344CB8AC3E}">
        <p14:creationId xmlns:p14="http://schemas.microsoft.com/office/powerpoint/2010/main" val="23814413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8941" y="257577"/>
            <a:ext cx="11809927" cy="6387922"/>
          </a:xfrm>
        </p:spPr>
        <p:txBody>
          <a:bodyPr>
            <a:normAutofit/>
          </a:bodyPr>
          <a:lstStyle/>
          <a:p>
            <a:pPr marL="0" indent="0">
              <a:buNone/>
            </a:pPr>
            <a:r>
              <a:rPr lang="en-US" sz="3600" dirty="0" smtClean="0">
                <a:latin typeface="Tahoma" panose="020B0604030504040204" pitchFamily="34" charset="0"/>
                <a:ea typeface="Tahoma" panose="020B0604030504040204" pitchFamily="34" charset="0"/>
                <a:cs typeface="Tahoma" panose="020B0604030504040204" pitchFamily="34" charset="0"/>
              </a:rPr>
              <a:t>Some of our new friends are still learning to talk.  Talking can be hard.  Their brain works a little different.  </a:t>
            </a:r>
          </a:p>
          <a:p>
            <a:pPr marL="0" indent="0">
              <a:buNone/>
            </a:pPr>
            <a:endParaRPr lang="en-US" sz="4400" dirty="0">
              <a:latin typeface="Tahoma" panose="020B0604030504040204" pitchFamily="34" charset="0"/>
              <a:ea typeface="Tahoma" panose="020B0604030504040204" pitchFamily="34" charset="0"/>
              <a:cs typeface="Tahoma" panose="020B0604030504040204" pitchFamily="34" charset="0"/>
            </a:endParaRPr>
          </a:p>
          <a:p>
            <a:pPr marL="0" indent="0">
              <a:buNone/>
            </a:pPr>
            <a:endParaRPr lang="en-US" sz="4400" dirty="0" smtClean="0">
              <a:latin typeface="Tahoma" panose="020B0604030504040204" pitchFamily="34" charset="0"/>
              <a:ea typeface="Tahoma" panose="020B0604030504040204" pitchFamily="34" charset="0"/>
              <a:cs typeface="Tahoma" panose="020B0604030504040204" pitchFamily="34" charset="0"/>
            </a:endParaRPr>
          </a:p>
          <a:p>
            <a:pPr marL="0" indent="0">
              <a:buNone/>
            </a:pPr>
            <a:endParaRPr lang="en-US" sz="4400" dirty="0" smtClean="0">
              <a:latin typeface="Tahoma" panose="020B0604030504040204" pitchFamily="34" charset="0"/>
              <a:ea typeface="Tahoma" panose="020B0604030504040204" pitchFamily="34" charset="0"/>
              <a:cs typeface="Tahoma" panose="020B0604030504040204" pitchFamily="34" charset="0"/>
            </a:endParaRPr>
          </a:p>
          <a:p>
            <a:pPr marL="0" indent="0">
              <a:buNone/>
            </a:pPr>
            <a:endParaRPr lang="en-US" sz="4000" dirty="0" smtClean="0">
              <a:latin typeface="Tahoma" panose="020B0604030504040204" pitchFamily="34" charset="0"/>
              <a:ea typeface="Tahoma" panose="020B0604030504040204" pitchFamily="34" charset="0"/>
              <a:cs typeface="Tahoma" panose="020B0604030504040204" pitchFamily="34" charset="0"/>
            </a:endParaRPr>
          </a:p>
          <a:p>
            <a:pPr marL="0" indent="0">
              <a:buNone/>
            </a:pPr>
            <a:endParaRPr lang="en-US" sz="3600" dirty="0" smtClean="0">
              <a:latin typeface="Tahoma" panose="020B0604030504040204" pitchFamily="34" charset="0"/>
              <a:ea typeface="Tahoma" panose="020B0604030504040204" pitchFamily="34" charset="0"/>
              <a:cs typeface="Tahoma" panose="020B0604030504040204" pitchFamily="34" charset="0"/>
            </a:endParaRPr>
          </a:p>
          <a:p>
            <a:pPr marL="0" indent="0">
              <a:buNone/>
            </a:pPr>
            <a:r>
              <a:rPr lang="en-US" sz="3600" dirty="0" smtClean="0">
                <a:latin typeface="Tahoma" panose="020B0604030504040204" pitchFamily="34" charset="0"/>
                <a:ea typeface="Tahoma" panose="020B0604030504040204" pitchFamily="34" charset="0"/>
                <a:cs typeface="Tahoma" panose="020B0604030504040204" pitchFamily="34" charset="0"/>
              </a:rPr>
              <a:t>Some of our friends love to run and swing.  We can play games with lots of moving, running, and swinging!</a:t>
            </a:r>
            <a:endParaRPr lang="en-US" sz="3600" dirty="0">
              <a:latin typeface="Tahoma" panose="020B0604030504040204" pitchFamily="34" charset="0"/>
              <a:ea typeface="Tahoma" panose="020B0604030504040204" pitchFamily="34" charset="0"/>
              <a:cs typeface="Tahoma" panose="020B0604030504040204" pitchFamily="34" charset="0"/>
            </a:endParaRPr>
          </a:p>
        </p:txBody>
      </p:sp>
      <p:pic>
        <p:nvPicPr>
          <p:cNvPr id="4" name="Picture 3"/>
          <p:cNvPicPr>
            <a:picLocks noChangeAspect="1"/>
          </p:cNvPicPr>
          <p:nvPr/>
        </p:nvPicPr>
        <p:blipFill>
          <a:blip r:embed="rId2"/>
          <a:stretch>
            <a:fillRect/>
          </a:stretch>
        </p:blipFill>
        <p:spPr>
          <a:xfrm>
            <a:off x="5821251" y="1744296"/>
            <a:ext cx="4826265" cy="2913470"/>
          </a:xfrm>
          <a:prstGeom prst="rect">
            <a:avLst/>
          </a:prstGeom>
        </p:spPr>
      </p:pic>
      <p:pic>
        <p:nvPicPr>
          <p:cNvPr id="5" name="Picture 4"/>
          <p:cNvPicPr>
            <a:picLocks noChangeAspect="1"/>
          </p:cNvPicPr>
          <p:nvPr/>
        </p:nvPicPr>
        <p:blipFill>
          <a:blip r:embed="rId3"/>
          <a:stretch>
            <a:fillRect/>
          </a:stretch>
        </p:blipFill>
        <p:spPr>
          <a:xfrm>
            <a:off x="1262131" y="1473838"/>
            <a:ext cx="3802152" cy="3043717"/>
          </a:xfrm>
          <a:prstGeom prst="rect">
            <a:avLst/>
          </a:prstGeom>
        </p:spPr>
      </p:pic>
      <p:sp>
        <p:nvSpPr>
          <p:cNvPr id="6" name="TextBox 5"/>
          <p:cNvSpPr txBox="1"/>
          <p:nvPr/>
        </p:nvSpPr>
        <p:spPr>
          <a:xfrm>
            <a:off x="9362941" y="5937613"/>
            <a:ext cx="2176529" cy="707886"/>
          </a:xfrm>
          <a:prstGeom prst="rect">
            <a:avLst/>
          </a:prstGeom>
          <a:noFill/>
        </p:spPr>
        <p:txBody>
          <a:bodyPr wrap="square" rtlCol="0">
            <a:spAutoFit/>
          </a:bodyPr>
          <a:lstStyle/>
          <a:p>
            <a:r>
              <a:rPr lang="en-US" sz="1000" i="1" dirty="0" smtClean="0"/>
              <a:t>Adapted from ‘My  Friend with Autism by Beverly Bishop; Illustrated by Craig Bishop</a:t>
            </a:r>
          </a:p>
          <a:p>
            <a:r>
              <a:rPr lang="en-US" sz="1000" i="1" dirty="0" smtClean="0"/>
              <a:t>Available now with CD</a:t>
            </a:r>
            <a:endParaRPr lang="en-US" sz="1000" i="1" dirty="0"/>
          </a:p>
        </p:txBody>
      </p:sp>
    </p:spTree>
    <p:extLst>
      <p:ext uri="{BB962C8B-B14F-4D97-AF65-F5344CB8AC3E}">
        <p14:creationId xmlns:p14="http://schemas.microsoft.com/office/powerpoint/2010/main" val="7128782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7729" y="309092"/>
            <a:ext cx="11590985" cy="6323527"/>
          </a:xfrm>
        </p:spPr>
        <p:txBody>
          <a:bodyPr/>
          <a:lstStyle/>
          <a:p>
            <a:pPr marL="0" indent="0">
              <a:buNone/>
            </a:pPr>
            <a:r>
              <a:rPr lang="en-US" dirty="0" smtClean="0">
                <a:latin typeface="Tahoma" panose="020B0604030504040204" pitchFamily="34" charset="0"/>
                <a:ea typeface="Tahoma" panose="020B0604030504040204" pitchFamily="34" charset="0"/>
                <a:cs typeface="Tahoma" panose="020B0604030504040204" pitchFamily="34" charset="0"/>
              </a:rPr>
              <a:t>Our new friends can do many things better than us!  Some of our friends are REALLY good at puzzles.  Some of them are really strong.  Some are great at running and swinging.  Some kids really want to be friends!</a:t>
            </a:r>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r>
              <a:rPr lang="en-US" dirty="0" smtClean="0">
                <a:latin typeface="Tahoma" panose="020B0604030504040204" pitchFamily="34" charset="0"/>
                <a:ea typeface="Tahoma" panose="020B0604030504040204" pitchFamily="34" charset="0"/>
                <a:cs typeface="Tahoma" panose="020B0604030504040204" pitchFamily="34" charset="0"/>
              </a:rPr>
              <a:t>We </a:t>
            </a:r>
            <a:r>
              <a:rPr lang="en-US" dirty="0" smtClean="0">
                <a:latin typeface="Tahoma" panose="020B0604030504040204" pitchFamily="34" charset="0"/>
                <a:ea typeface="Tahoma" panose="020B0604030504040204" pitchFamily="34" charset="0"/>
                <a:cs typeface="Tahoma" panose="020B0604030504040204" pitchFamily="34" charset="0"/>
              </a:rPr>
              <a:t>can be good friends by understanding and helping our friends when we can.  They like friends just like we do.</a:t>
            </a:r>
            <a:endParaRPr lang="en-US" dirty="0">
              <a:latin typeface="Tahoma" panose="020B0604030504040204" pitchFamily="34" charset="0"/>
              <a:ea typeface="Tahoma" panose="020B0604030504040204" pitchFamily="34" charset="0"/>
              <a:cs typeface="Tahoma" panose="020B0604030504040204" pitchFamily="34" charset="0"/>
            </a:endParaRPr>
          </a:p>
        </p:txBody>
      </p:sp>
      <p:pic>
        <p:nvPicPr>
          <p:cNvPr id="4" name="Picture 3"/>
          <p:cNvPicPr>
            <a:picLocks noChangeAspect="1"/>
          </p:cNvPicPr>
          <p:nvPr/>
        </p:nvPicPr>
        <p:blipFill>
          <a:blip r:embed="rId2"/>
          <a:stretch>
            <a:fillRect/>
          </a:stretch>
        </p:blipFill>
        <p:spPr>
          <a:xfrm>
            <a:off x="1369520" y="1880180"/>
            <a:ext cx="2524125" cy="3181350"/>
          </a:xfrm>
          <a:prstGeom prst="rect">
            <a:avLst/>
          </a:prstGeom>
        </p:spPr>
      </p:pic>
      <p:pic>
        <p:nvPicPr>
          <p:cNvPr id="5" name="Picture 4"/>
          <p:cNvPicPr>
            <a:picLocks noChangeAspect="1"/>
          </p:cNvPicPr>
          <p:nvPr/>
        </p:nvPicPr>
        <p:blipFill>
          <a:blip r:embed="rId3"/>
          <a:stretch>
            <a:fillRect/>
          </a:stretch>
        </p:blipFill>
        <p:spPr>
          <a:xfrm>
            <a:off x="4430332" y="2110001"/>
            <a:ext cx="2590666" cy="2707100"/>
          </a:xfrm>
          <a:prstGeom prst="rect">
            <a:avLst/>
          </a:prstGeom>
        </p:spPr>
      </p:pic>
      <p:pic>
        <p:nvPicPr>
          <p:cNvPr id="6" name="Picture 5"/>
          <p:cNvPicPr>
            <a:picLocks noChangeAspect="1"/>
          </p:cNvPicPr>
          <p:nvPr/>
        </p:nvPicPr>
        <p:blipFill>
          <a:blip r:embed="rId4"/>
          <a:stretch>
            <a:fillRect/>
          </a:stretch>
        </p:blipFill>
        <p:spPr>
          <a:xfrm>
            <a:off x="8074918" y="1626226"/>
            <a:ext cx="2809875" cy="3190875"/>
          </a:xfrm>
          <a:prstGeom prst="rect">
            <a:avLst/>
          </a:prstGeom>
        </p:spPr>
      </p:pic>
      <p:sp>
        <p:nvSpPr>
          <p:cNvPr id="7" name="TextBox 6"/>
          <p:cNvSpPr txBox="1"/>
          <p:nvPr/>
        </p:nvSpPr>
        <p:spPr>
          <a:xfrm>
            <a:off x="9633397" y="5780292"/>
            <a:ext cx="2176529" cy="707886"/>
          </a:xfrm>
          <a:prstGeom prst="rect">
            <a:avLst/>
          </a:prstGeom>
          <a:noFill/>
        </p:spPr>
        <p:txBody>
          <a:bodyPr wrap="square" rtlCol="0">
            <a:spAutoFit/>
          </a:bodyPr>
          <a:lstStyle/>
          <a:p>
            <a:r>
              <a:rPr lang="en-US" sz="1000" i="1" dirty="0" smtClean="0"/>
              <a:t>Adapted from ‘My  Friend with Autism by Beverly Bishop; Illustrated by Craig Bishop</a:t>
            </a:r>
          </a:p>
          <a:p>
            <a:r>
              <a:rPr lang="en-US" sz="1000" i="1" dirty="0" smtClean="0"/>
              <a:t>Available now with CD</a:t>
            </a:r>
            <a:endParaRPr lang="en-US" sz="1000" i="1" dirty="0"/>
          </a:p>
        </p:txBody>
      </p:sp>
    </p:spTree>
    <p:extLst>
      <p:ext uri="{BB962C8B-B14F-4D97-AF65-F5344CB8AC3E}">
        <p14:creationId xmlns:p14="http://schemas.microsoft.com/office/powerpoint/2010/main" val="29299883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TotalTime>
  <Words>344</Words>
  <Application>Microsoft Office PowerPoint</Application>
  <PresentationFormat>Widescreen</PresentationFormat>
  <Paragraphs>46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Tahoma</vt:lpstr>
      <vt:lpstr>Office Theme</vt:lpstr>
      <vt:lpstr>New Friends</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Friends</dc:title>
  <dc:creator>Bonnie Jamieson</dc:creator>
  <cp:lastModifiedBy>Bonnie Jamieson</cp:lastModifiedBy>
  <cp:revision>10</cp:revision>
  <dcterms:created xsi:type="dcterms:W3CDTF">2018-10-12T12:24:22Z</dcterms:created>
  <dcterms:modified xsi:type="dcterms:W3CDTF">2019-04-11T16:16:54Z</dcterms:modified>
</cp:coreProperties>
</file>