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C38B75-37EC-4888-8492-DDE810AD2E7A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5DE7111-88FE-4DCA-8C04-31735F736C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246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BC9CF4-BD1C-4F10-8501-1C1965BE3D56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430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22E709-40A8-46EE-A52B-F432E0FE21DE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78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42C6BF-9355-4B8A-8DCE-84ACCE87DDDE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897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E19D542-8530-453F-B702-E386545C603D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382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8B9BC1-3034-4870-ABBD-E6EDB7706A7F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7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12A164-9ADC-4CA3-B4C0-4AB9C3517916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9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738E732-974B-4589-85C8-9532B94C1DDD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860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D3905E-1A8F-4C22-AEF0-62A42FF1AF7F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00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7D3FB4-5A62-4C06-938B-E198CCF32AE2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24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ED1A58-0661-4D72-B48A-B45EBFDA3E7D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542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C6A86C-27F8-4B3E-87E2-671AE7F32F3D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6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76DD3-FD6E-40E4-9AE6-D64A062F1113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24FFF-8FCB-4948-9595-9D95D1150F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17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937E-4319-4B6F-9DA0-8AD27610129B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E6B96-AA42-403D-9F07-F50AF58F7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79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8A5A8-A2AC-4105-B899-CAEA47E49F9B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C6C9A-DA2C-4B39-BEE0-D66348BD13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15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EDD1A-689C-4779-BC1E-7A2E7AFCB512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34588-CE6A-407B-A8B7-2984905654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18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57F9-D1A8-4C89-A2A6-170003242D5C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FA8F4-367A-459A-966F-11556C1478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76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FFAA-5FB1-4B68-A0E5-2A52E627688B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7F186-A8FD-4004-A835-1AA56F08DC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6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29FD-4643-49F0-A85D-5C0D0544F264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27014-892B-4BCC-BA58-1635A5100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21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9FC7F-F05D-4FF9-A85D-01F9D1C6D7FC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A794D-6796-4710-9CA7-F44A21C286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77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22BF-31CC-47CC-B167-6164632933FD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91785-2D11-43CB-A009-A30FDC76B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57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724E7-CC3D-4493-BF86-97A6F23BD6F9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CAB61-5B97-4457-AAEC-CAC485D32B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59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F6ED-7FC9-4726-BAF4-36AC36951309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1E1A6-85DF-43BB-AC05-7B31F2F0E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82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BDE67-1B7C-4868-B12A-386574295B6F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608F3FD-1C05-4987-9DC3-6A0FF601E5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Life Can Feel Unfair…But…</a:t>
            </a:r>
          </a:p>
        </p:txBody>
      </p:sp>
      <p:pic>
        <p:nvPicPr>
          <p:cNvPr id="2051" name="Picture 4" descr="http://amisah.files.wordpress.com/2009/05/sad-face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004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838200" y="6019800"/>
            <a:ext cx="2971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>
                <a:latin typeface="Calibri" panose="020F0502020204030204" pitchFamily="34" charset="0"/>
              </a:rPr>
              <a:t>Amisah.wordpress.com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914400" y="3276600"/>
            <a:ext cx="2667000" cy="1828800"/>
          </a:xfrm>
          <a:prstGeom prst="wedgeEllipseCallout">
            <a:avLst>
              <a:gd name="adj1" fmla="val 79353"/>
              <a:gd name="adj2" fmla="val 300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Things at school seem unfair to me!</a:t>
            </a:r>
          </a:p>
        </p:txBody>
      </p:sp>
    </p:spTree>
  </p:cSld>
  <p:clrMapOvr>
    <a:masterClrMapping/>
  </p:clrMapOvr>
  <p:transition spd="med" advTm="9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Think About Telling An Adult Who You Like and Trust….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you never know – they might be able to make a small change and make things better.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11268" name="Picture 2" descr="http://www.grinningplanet.com/2004/08-24/teacher-boy-copyright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00400"/>
            <a:ext cx="34258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6705600" y="2971800"/>
            <a:ext cx="2057400" cy="2819400"/>
          </a:xfrm>
          <a:prstGeom prst="wedgeEllipseCallout">
            <a:avLst>
              <a:gd name="adj1" fmla="val -130267"/>
              <a:gd name="adj2" fmla="val 173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I don’t like my lunch time, I might have to eat apples in the room!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457200" y="2895600"/>
            <a:ext cx="2362200" cy="3200400"/>
          </a:xfrm>
          <a:prstGeom prst="wedgeEllipseCallout">
            <a:avLst>
              <a:gd name="adj1" fmla="val 64962"/>
              <a:gd name="adj2" fmla="val -237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Maybe we can work something out.  But if not, we can think of ways to feel better!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4200" y="6400800"/>
            <a:ext cx="1981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www.grinningplanet.com</a:t>
            </a:r>
          </a:p>
        </p:txBody>
      </p:sp>
    </p:spTree>
  </p:cSld>
  <p:clrMapOvr>
    <a:masterClrMapping/>
  </p:clrMapOvr>
  <p:transition spd="med" advTm="2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Cj043382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0"/>
            <a:ext cx="24003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638800" y="2209800"/>
            <a:ext cx="2590800" cy="2209800"/>
          </a:xfrm>
          <a:prstGeom prst="cloudCallout">
            <a:avLst>
              <a:gd name="adj1" fmla="val -92736"/>
              <a:gd name="adj2" fmla="val -1769"/>
            </a:avLst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2400" b="1">
                <a:latin typeface="Calibri" panose="020F0502020204030204" pitchFamily="34" charset="0"/>
              </a:rPr>
              <a:t>Hmmm, things aren’t that bad!</a:t>
            </a:r>
            <a:endParaRPr lang="en-US" altLang="en-US" sz="2400" b="1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Kids in elementary and middle schools often find out that life doesn’t seem fair at times.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Most of the things kids complain about seem the same no matter where they go to school.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7170" name="Picture 2" descr="http://www.cm.irsd.k12.de.us/School%20Front%202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819400"/>
            <a:ext cx="202565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http://www.nilescityschools.org/images/MS/MiddleSchoo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71800"/>
            <a:ext cx="22860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http://www.wrensnestonline.com/blog/wp-content/brown-middle-school-redu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2070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2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Many times kids complain that life isn’t fair at lunchtime.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Sometimes you get assigned to the </a:t>
            </a:r>
            <a:r>
              <a:rPr lang="en-US" altLang="en-US" b="1" smtClean="0">
                <a:solidFill>
                  <a:srgbClr val="FF0000"/>
                </a:solidFill>
              </a:rPr>
              <a:t>worst lunch time</a:t>
            </a:r>
            <a:r>
              <a:rPr lang="en-US" altLang="en-US" smtClean="0"/>
              <a:t>.  Sometimes you </a:t>
            </a:r>
            <a:r>
              <a:rPr lang="en-US" altLang="en-US" b="1" smtClean="0">
                <a:solidFill>
                  <a:srgbClr val="FF0000"/>
                </a:solidFill>
              </a:rPr>
              <a:t>don’t get to sit with your friends</a:t>
            </a:r>
            <a:r>
              <a:rPr lang="en-US" altLang="en-US" smtClean="0"/>
              <a:t>.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Sometimes teachers make you </a:t>
            </a:r>
            <a:r>
              <a:rPr lang="en-US" altLang="en-US" b="1" smtClean="0">
                <a:solidFill>
                  <a:srgbClr val="FF0000"/>
                </a:solidFill>
              </a:rPr>
              <a:t>late for lunch </a:t>
            </a:r>
            <a:r>
              <a:rPr lang="en-US" altLang="en-US" smtClean="0"/>
              <a:t>then you </a:t>
            </a:r>
            <a:r>
              <a:rPr lang="en-US" altLang="en-US" b="1" smtClean="0">
                <a:solidFill>
                  <a:srgbClr val="FF0000"/>
                </a:solidFill>
              </a:rPr>
              <a:t>don’t have time to eat and play</a:t>
            </a:r>
            <a:r>
              <a:rPr lang="en-US" altLang="en-US" smtClean="0"/>
              <a:t>.  Sometimes the lunch monitors </a:t>
            </a:r>
            <a:r>
              <a:rPr lang="en-US" altLang="en-US" b="1" smtClean="0">
                <a:solidFill>
                  <a:srgbClr val="FF0000"/>
                </a:solidFill>
              </a:rPr>
              <a:t>yell at kids</a:t>
            </a:r>
            <a:r>
              <a:rPr lang="en-US" altLang="en-US" smtClean="0"/>
              <a:t>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18434" name="Picture 2" descr="MCPE02649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495800"/>
            <a:ext cx="2362200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 descr="MCPE00093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38600"/>
            <a:ext cx="18288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57200" y="4419600"/>
            <a:ext cx="2362200" cy="1905000"/>
          </a:xfrm>
          <a:prstGeom prst="wedgeEllipseCallout">
            <a:avLst>
              <a:gd name="adj1" fmla="val 81523"/>
              <a:gd name="adj2" fmla="val -19454"/>
            </a:avLst>
          </a:prstGeom>
          <a:solidFill>
            <a:schemeClr val="accent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2400" b="1">
                <a:latin typeface="Calibri" panose="020F0502020204030204" pitchFamily="34" charset="0"/>
              </a:rPr>
              <a:t>Do I know you guys?</a:t>
            </a:r>
            <a:endParaRPr lang="en-US" altLang="en-US" sz="2400"/>
          </a:p>
        </p:txBody>
      </p:sp>
    </p:spTree>
  </p:cSld>
  <p:clrMapOvr>
    <a:masterClrMapping/>
  </p:clrMapOvr>
  <p:transition spd="med" advTm="2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The good news is – it isn’t just one student who feels this way.  It happens to almost everyone.  Sometimes there are solutions, and sometimes you just have to find a way to feel better about it.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0482" name="Picture 2" descr="http://www.suzannesutton.com/_borders/boy_desk_think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2362200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533400" y="3276600"/>
            <a:ext cx="3581400" cy="2438400"/>
          </a:xfrm>
          <a:prstGeom prst="wedgeEllipseCallout">
            <a:avLst>
              <a:gd name="adj1" fmla="val 69453"/>
              <a:gd name="adj2" fmla="val -28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How can I find a solution…maybe I can try to just feel better?</a:t>
            </a:r>
          </a:p>
        </p:txBody>
      </p:sp>
    </p:spTree>
  </p:cSld>
  <p:clrMapOvr>
    <a:masterClrMapping/>
  </p:clrMapOvr>
  <p:transition spd="med" advTm="2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When there are hundreds of kids in a school the person who has to schedule the kids probably gets big headaches.  That person can’t make everybody happy.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  <a:r>
              <a:rPr lang="en-US" altLang="en-US" b="1" u="sng" smtClean="0">
                <a:solidFill>
                  <a:srgbClr val="FF0000"/>
                </a:solidFill>
              </a:rPr>
              <a:t>Changing a lunch period probably is not possible.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3554" name="Picture 2" descr="http://www.dotolearn.com/picturecards/images/imageschedule/headache_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72000"/>
            <a:ext cx="24384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7162800" y="6248400"/>
            <a:ext cx="1676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>
                <a:latin typeface="Calibri" panose="020F0502020204030204" pitchFamily="34" charset="0"/>
              </a:rPr>
              <a:t>Dotolearn.com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1600200" y="4419600"/>
            <a:ext cx="3276600" cy="1447800"/>
          </a:xfrm>
          <a:prstGeom prst="wedgeEllipseCallout">
            <a:avLst>
              <a:gd name="adj1" fmla="val 69167"/>
              <a:gd name="adj2" fmla="val 3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How can I schedule all these kids and lunch periods!</a:t>
            </a:r>
          </a:p>
        </p:txBody>
      </p:sp>
    </p:spTree>
  </p:cSld>
  <p:clrMapOvr>
    <a:masterClrMapping/>
  </p:clrMapOvr>
  <p:transition spd="med" advTm="2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When lunch monitors have lots of kids to watch they feel stressed and can yell.  The </a:t>
            </a:r>
            <a:r>
              <a:rPr lang="en-US" altLang="en-US" b="1" u="sng" smtClean="0">
                <a:solidFill>
                  <a:srgbClr val="FF0000"/>
                </a:solidFill>
              </a:rPr>
              <a:t>best thing to do is to follow the rules.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7171" name="Picture 2" descr="MCPE00093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23622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4038600" y="3124200"/>
            <a:ext cx="4419600" cy="2743200"/>
          </a:xfrm>
          <a:prstGeom prst="cloudCallout">
            <a:avLst>
              <a:gd name="adj1" fmla="val -68931"/>
              <a:gd name="adj2" fmla="val -129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There are too many kids…no one is listening, they are forgetting the rules, I think I have to yell!</a:t>
            </a:r>
          </a:p>
        </p:txBody>
      </p:sp>
    </p:spTree>
  </p:cSld>
  <p:clrMapOvr>
    <a:masterClrMapping/>
  </p:clrMapOvr>
  <p:transition spd="med" advTm="2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How to Feel Better About Things That Can’t Be Changed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Focus on how hungry you are and that now you can eat your food.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4267200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Try to remember that you can see your friends later.</a:t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27650" name="Picture 2" descr="http://www.matafyde.com/content/Portals/0/SmileyFaceWavin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2514600"/>
            <a:ext cx="2514600" cy="2997200"/>
          </a:xfrm>
          <a:noFill/>
        </p:spPr>
      </p:pic>
      <p:sp>
        <p:nvSpPr>
          <p:cNvPr id="5" name="Oval Callout 4"/>
          <p:cNvSpPr/>
          <p:nvPr/>
        </p:nvSpPr>
        <p:spPr>
          <a:xfrm>
            <a:off x="533400" y="2133600"/>
            <a:ext cx="3733800" cy="2743200"/>
          </a:xfrm>
          <a:prstGeom prst="wedgeEllipseCallout">
            <a:avLst>
              <a:gd name="adj1" fmla="val 63917"/>
              <a:gd name="adj2" fmla="val 28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See you guys after lunch!</a:t>
            </a: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6248400" y="6477000"/>
            <a:ext cx="2286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Calibri" panose="020F0502020204030204" pitchFamily="34" charset="0"/>
              </a:rPr>
              <a:t>www.matafyde.com</a:t>
            </a:r>
          </a:p>
        </p:txBody>
      </p:sp>
    </p:spTree>
  </p:cSld>
  <p:clrMapOvr>
    <a:masterClrMapping/>
  </p:clrMapOvr>
  <p:transition spd="med"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Remember that other kids probably feel the same way.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10244" name="Picture 2" descr="http://picture-book.com/files/userimages/347u/jin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6766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5867400" y="2362200"/>
            <a:ext cx="2667000" cy="2438400"/>
          </a:xfrm>
          <a:prstGeom prst="wedgeEllipseCallout">
            <a:avLst>
              <a:gd name="adj1" fmla="val -46096"/>
              <a:gd name="adj2" fmla="val 421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I’m not with my regular friends but that’s OK I’m eating then I’ll see them at recess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228600" y="1905000"/>
            <a:ext cx="2895600" cy="2209800"/>
          </a:xfrm>
          <a:prstGeom prst="wedgeEllipseCallout">
            <a:avLst>
              <a:gd name="adj1" fmla="val 57283"/>
              <a:gd name="adj2" fmla="val 4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Hey, let’s try to follow the rules so the lunch monitor </a:t>
            </a:r>
            <a:r>
              <a:rPr lang="en-US" sz="2000" b="1"/>
              <a:t>doesn’t yell at us!</a:t>
            </a:r>
            <a:endParaRPr lang="en-US" sz="2000" b="1" dirty="0"/>
          </a:p>
        </p:txBody>
      </p:sp>
    </p:spTree>
  </p:cSld>
  <p:clrMapOvr>
    <a:masterClrMapping/>
  </p:clrMapOvr>
  <p:transition spd="med"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310</Words>
  <Application>Microsoft Office PowerPoint</Application>
  <PresentationFormat>On-screen Show (4:3)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Life Can Feel Unfair…But…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Feel Better About Things That Can’t Be Changed</vt:lpstr>
      <vt:lpstr> Try to remember that you can see your friends later. </vt:lpstr>
      <vt:lpstr> Remember that other kids probably feel the same way. </vt:lpstr>
      <vt:lpstr>Think About Telling An Adult Who You Like and Trust….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Can Feel Unfair…But…</dc:title>
  <dc:creator>bonniej</dc:creator>
  <cp:lastModifiedBy>Lisa Falk</cp:lastModifiedBy>
  <cp:revision>28</cp:revision>
  <dcterms:created xsi:type="dcterms:W3CDTF">2009-06-19T13:09:48Z</dcterms:created>
  <dcterms:modified xsi:type="dcterms:W3CDTF">2019-08-29T19:26:21Z</dcterms:modified>
</cp:coreProperties>
</file>