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4B95B6-A8F3-4A7D-A26A-6A2FF593A740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774360-FF5D-4435-AD0A-4EE6E71FF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1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733E2-6ACC-48CA-AE97-296015BE17F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6026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1A0C58-C490-4872-8AD4-83D1B36EB144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777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90F82A-F97E-4E2E-A28F-8BB906E0DCA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26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48F4E8-88BE-4F0B-A90A-1D72091A0C15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995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99ACF-0E48-4906-ACC2-0349F46C830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212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1D5D9-995C-48C2-8438-491F2B75C27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612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8012D5-F367-468B-8AE5-CFE8F6EB693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964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139239-214A-41E4-96A3-F1EADF99122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519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4D6677-417E-444F-B3CD-AB62402A55E9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5838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CAAC0C-6990-40F3-B3D5-486DC941D9A9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511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E8F41-500D-4AA6-9909-C24CE9C918EC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7ACA-448F-4237-B941-966837F06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65981"/>
      </p:ext>
    </p:extLst>
  </p:cSld>
  <p:clrMapOvr>
    <a:masterClrMapping/>
  </p:clrMapOvr>
  <p:transition spd="slow"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85F6-EC62-4325-BE33-D1874675E816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60C23-56AD-4749-AEE2-811679941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181857"/>
      </p:ext>
    </p:extLst>
  </p:cSld>
  <p:clrMapOvr>
    <a:masterClrMapping/>
  </p:clrMapOvr>
  <p:transition spd="slow"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71D8-0A20-4859-9B20-FBA5A920D87E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E4E7-FC94-4ABF-BF5A-B373824E6F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3312"/>
      </p:ext>
    </p:extLst>
  </p:cSld>
  <p:clrMapOvr>
    <a:masterClrMapping/>
  </p:clrMapOvr>
  <p:transition spd="slow"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7BEB-5DE6-404E-B58D-2D9EDE63BFEC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810F-7EDC-4ED8-B14D-A7B2470CD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080453"/>
      </p:ext>
    </p:extLst>
  </p:cSld>
  <p:clrMapOvr>
    <a:masterClrMapping/>
  </p:clrMapOvr>
  <p:transition spd="slow" advClick="0" advTm="1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E11A-9FC1-42F9-931D-96B7A9D3BA50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9983D-56FC-47C3-A287-EA76DD867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279772"/>
      </p:ext>
    </p:extLst>
  </p:cSld>
  <p:clrMapOvr>
    <a:masterClrMapping/>
  </p:clrMapOvr>
  <p:transition spd="slow" advClick="0" advTm="1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2A36-97D4-408A-9A7C-EEC573FD044D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98D6-8A42-4DF7-A6C4-C120BE3F6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594482"/>
      </p:ext>
    </p:extLst>
  </p:cSld>
  <p:clrMapOvr>
    <a:masterClrMapping/>
  </p:clrMapOvr>
  <p:transition spd="slow"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5AF8-AD36-4E20-A61E-8987CD8FA297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BE5F-0117-475F-93AF-57961EA8D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251095"/>
      </p:ext>
    </p:extLst>
  </p:cSld>
  <p:clrMapOvr>
    <a:masterClrMapping/>
  </p:clrMapOvr>
  <p:transition spd="slow"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4354-6FB1-4BC3-8E17-A8C98D636A04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FB5A-C49E-4106-A9F4-6768A346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791367"/>
      </p:ext>
    </p:extLst>
  </p:cSld>
  <p:clrMapOvr>
    <a:masterClrMapping/>
  </p:clrMapOvr>
  <p:transition spd="slow"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4A30D-FC5D-4969-BB2C-2D970A29264A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3FCED-418C-48D8-BA9F-F8BC5508F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560002"/>
      </p:ext>
    </p:extLst>
  </p:cSld>
  <p:clrMapOvr>
    <a:masterClrMapping/>
  </p:clrMapOvr>
  <p:transition spd="slow" advClick="0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EE0C-5AF6-443E-8B19-0BF27711C49D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5D2F-9F6D-4D95-A528-818854D0A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990866"/>
      </p:ext>
    </p:extLst>
  </p:cSld>
  <p:clrMapOvr>
    <a:masterClrMapping/>
  </p:clrMapOvr>
  <p:transition spd="slow"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79AE-A513-4E3A-BFAA-E729ED90EBA9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5CCD5-D1BB-4CAC-AC1F-18BC987CB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573347"/>
      </p:ext>
    </p:extLst>
  </p:cSld>
  <p:clrMapOvr>
    <a:masterClrMapping/>
  </p:clrMapOvr>
  <p:transition spd="slow"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52D0D0-D1CE-4C7A-BEFF-3FB8B24D912E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EEE8F5-5DED-42C2-B57E-DFDE32CC4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9.jpe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image" Target="../media/image4.wm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B050"/>
                </a:solidFill>
              </a:rPr>
              <a:t>Green Words </a:t>
            </a:r>
            <a:r>
              <a:rPr lang="en-US" altLang="en-US" b="1" smtClean="0"/>
              <a:t>and </a:t>
            </a:r>
            <a:r>
              <a:rPr lang="en-US" altLang="en-US" b="1" smtClean="0">
                <a:solidFill>
                  <a:srgbClr val="FF0000"/>
                </a:solidFill>
              </a:rPr>
              <a:t>Red Words</a:t>
            </a:r>
            <a:endParaRPr lang="en-US" altLang="en-US" b="1" smtClean="0">
              <a:solidFill>
                <a:srgbClr val="00B05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49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C:\Users\marciala\AppData\Local\Microsoft\Windows\Temporary Internet Files\Content.IE5\G90OEG8P\MCj0423860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21336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www.digital-photo.com.au/gallery/d/12640-2/Australia-Day-2008-Fireworks_MG_4556-16.jpg"/>
          <p:cNvPicPr>
            <a:picLocks noChangeAspect="1" noChangeArrowheads="1"/>
          </p:cNvPicPr>
          <p:nvPr/>
        </p:nvPicPr>
        <p:blipFill>
          <a:blip r:embed="rId6"/>
          <a:srcRect l="17992" r="20840" b="6087"/>
          <a:stretch>
            <a:fillRect/>
          </a:stretch>
        </p:blipFill>
        <p:spPr bwMode="auto">
          <a:xfrm>
            <a:off x="381000" y="4254500"/>
            <a:ext cx="1752600" cy="185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digital-photo.com.au/gallery/d/12640-2/Australia-Day-2008-Fireworks_MG_4556-16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 l="24242" t="9058" r="20840" b="6087"/>
          <a:stretch>
            <a:fillRect/>
          </a:stretch>
        </p:blipFill>
        <p:spPr>
          <a:xfrm>
            <a:off x="1600200" y="533400"/>
            <a:ext cx="1339850" cy="14271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digital-photo.com.au/gallery/d/12640-2/Australia-Day-2008-Fireworks_MG_4556-16.jpg"/>
          <p:cNvPicPr>
            <a:picLocks noChangeAspect="1" noChangeArrowheads="1"/>
          </p:cNvPicPr>
          <p:nvPr/>
        </p:nvPicPr>
        <p:blipFill>
          <a:blip r:embed="rId6"/>
          <a:srcRect l="17992" r="20840" b="6087"/>
          <a:stretch>
            <a:fillRect/>
          </a:stretch>
        </p:blipFill>
        <p:spPr bwMode="auto">
          <a:xfrm>
            <a:off x="6172200" y="4419600"/>
            <a:ext cx="1752600" cy="185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braino.org/me/wp-content/0607_fireworks_gree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572000"/>
            <a:ext cx="2055813" cy="205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braino.org/me/wp-content/0607_fireworks_gree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04800"/>
            <a:ext cx="2055813" cy="205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019800" y="1752600"/>
            <a:ext cx="2590800" cy="2286000"/>
          </a:xfrm>
          <a:prstGeom prst="wedgeEllipseCallout">
            <a:avLst>
              <a:gd name="adj1" fmla="val -74499"/>
              <a:gd name="adj2" fmla="val 3979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</a:rPr>
              <a:t>Green words – woo </a:t>
            </a:r>
            <a:r>
              <a:rPr lang="en-US" sz="3200" b="1" dirty="0" err="1">
                <a:solidFill>
                  <a:srgbClr val="00B050"/>
                </a:solidFill>
              </a:rPr>
              <a:t>Hoo</a:t>
            </a:r>
            <a:r>
              <a:rPr lang="en-US" sz="3200" b="1" dirty="0">
                <a:solidFill>
                  <a:srgbClr val="00B050"/>
                </a:solidFill>
              </a:rPr>
              <a:t>!!!!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Let’s talk about the words we use when we talk to our friends, teachers and family.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When we are </a:t>
            </a:r>
            <a:r>
              <a:rPr lang="en-US" altLang="en-US" b="1" dirty="0" smtClean="0">
                <a:solidFill>
                  <a:srgbClr val="00B050"/>
                </a:solidFill>
              </a:rPr>
              <a:t>happy</a:t>
            </a:r>
            <a:r>
              <a:rPr lang="en-US" altLang="en-US" dirty="0" smtClean="0"/>
              <a:t> and </a:t>
            </a:r>
            <a:r>
              <a:rPr lang="en-US" altLang="en-US" b="1" dirty="0" smtClean="0">
                <a:solidFill>
                  <a:srgbClr val="00B050"/>
                </a:solidFill>
              </a:rPr>
              <a:t>calm</a:t>
            </a:r>
            <a:r>
              <a:rPr lang="en-US" altLang="en-US" dirty="0" smtClean="0"/>
              <a:t> we usually use </a:t>
            </a:r>
            <a:r>
              <a:rPr lang="en-US" altLang="en-US" b="1" dirty="0" smtClean="0">
                <a:solidFill>
                  <a:srgbClr val="00B050"/>
                </a:solidFill>
              </a:rPr>
              <a:t>green words.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00B050"/>
                </a:solidFill>
              </a:rPr>
              <a:t>Green words </a:t>
            </a:r>
            <a:r>
              <a:rPr lang="en-US" altLang="en-US" dirty="0" smtClean="0"/>
              <a:t>help us stay </a:t>
            </a:r>
            <a:r>
              <a:rPr lang="en-US" altLang="en-US" b="1" dirty="0" smtClean="0">
                <a:solidFill>
                  <a:srgbClr val="00B050"/>
                </a:solidFill>
              </a:rPr>
              <a:t>happy</a:t>
            </a:r>
            <a:r>
              <a:rPr lang="en-US" altLang="en-US" dirty="0" smtClean="0"/>
              <a:t> and </a:t>
            </a:r>
            <a:r>
              <a:rPr lang="en-US" altLang="en-US" b="1" dirty="0" smtClean="0">
                <a:solidFill>
                  <a:srgbClr val="00B050"/>
                </a:solidFill>
              </a:rPr>
              <a:t>calm</a:t>
            </a:r>
            <a:r>
              <a:rPr lang="en-US" altLang="en-US" dirty="0" smtClean="0"/>
              <a:t> and </a:t>
            </a:r>
            <a:r>
              <a:rPr lang="en-US" altLang="en-US" b="1" dirty="0" smtClean="0">
                <a:solidFill>
                  <a:srgbClr val="00B050"/>
                </a:solidFill>
              </a:rPr>
              <a:t>friendly.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The next page shows people using </a:t>
            </a:r>
            <a:r>
              <a:rPr lang="en-US" altLang="en-US" b="1" dirty="0" smtClean="0">
                <a:solidFill>
                  <a:srgbClr val="00B050"/>
                </a:solidFill>
              </a:rPr>
              <a:t>green words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019800" y="6019800"/>
            <a:ext cx="20574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11" descr="C:\Users\marciala\AppData\Local\Microsoft\Windows\Temporary Internet Files\Content.IE5\G90OEG8P\MCj0423860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812800" cy="9048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33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Here are some people using </a:t>
            </a:r>
            <a:r>
              <a:rPr lang="en-US" b="1" dirty="0" smtClean="0">
                <a:solidFill>
                  <a:srgbClr val="00B050"/>
                </a:solidFill>
              </a:rPr>
              <a:t>green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like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fun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Share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These are green words – they are </a:t>
            </a:r>
            <a:r>
              <a:rPr lang="en-US" b="1" dirty="0" smtClean="0">
                <a:solidFill>
                  <a:srgbClr val="00B050"/>
                </a:solidFill>
              </a:rPr>
              <a:t>happy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calm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friendly.</a:t>
            </a:r>
          </a:p>
        </p:txBody>
      </p:sp>
      <p:pic>
        <p:nvPicPr>
          <p:cNvPr id="2050" name="Picture 1" descr="C:\Users\marciala\AppData\Local\Microsoft\Windows\Temporary Internet Files\Content.IE5\QXNZV8ZT\MPj0422316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066800" y="1219200"/>
            <a:ext cx="2590800" cy="2286000"/>
          </a:xfrm>
          <a:prstGeom prst="wedgeEllipseCallout">
            <a:avLst>
              <a:gd name="adj1" fmla="val 82790"/>
              <a:gd name="adj2" fmla="val -18076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/>
              <a:t> </a:t>
            </a:r>
            <a:r>
              <a:rPr lang="en-US" sz="2400" b="1" u="sng" dirty="0">
                <a:solidFill>
                  <a:srgbClr val="00B050"/>
                </a:solidFill>
              </a:rPr>
              <a:t>like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ice cream.  It’s </a:t>
            </a:r>
            <a:r>
              <a:rPr lang="en-US" sz="2400" b="1" u="sng" dirty="0">
                <a:solidFill>
                  <a:srgbClr val="00B050"/>
                </a:solidFill>
              </a:rPr>
              <a:t>fun</a:t>
            </a:r>
            <a:r>
              <a:rPr lang="en-US" sz="2400" b="1" u="sng" dirty="0"/>
              <a:t> </a:t>
            </a:r>
            <a:r>
              <a:rPr lang="en-US" sz="2400" dirty="0">
                <a:solidFill>
                  <a:schemeClr val="tx1"/>
                </a:solidFill>
              </a:rPr>
              <a:t>to</a:t>
            </a:r>
            <a:r>
              <a:rPr lang="en-US" sz="2400" b="1" dirty="0"/>
              <a:t> </a:t>
            </a:r>
            <a:r>
              <a:rPr lang="en-US" sz="2400" b="1" u="sng" dirty="0">
                <a:solidFill>
                  <a:srgbClr val="00B050"/>
                </a:solidFill>
              </a:rPr>
              <a:t>share.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favorite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great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These are green words too.  Green words help us to be </a:t>
            </a:r>
            <a:r>
              <a:rPr lang="en-US" altLang="en-US" dirty="0" smtClean="0">
                <a:solidFill>
                  <a:srgbClr val="00B050"/>
                </a:solidFill>
              </a:rPr>
              <a:t>friendly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00B050"/>
                </a:solidFill>
              </a:rPr>
              <a:t>happy.</a:t>
            </a:r>
          </a:p>
        </p:txBody>
      </p:sp>
      <p:pic>
        <p:nvPicPr>
          <p:cNvPr id="3074" name="Picture 5" descr="C:\Users\marciala\AppData\Local\Microsoft\Windows\Temporary Internet Files\Content.IE5\QXNZV8ZT\MCj04361610000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3528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533400" y="914400"/>
            <a:ext cx="2057400" cy="1676400"/>
          </a:xfrm>
          <a:prstGeom prst="wedgeEllipseCallout">
            <a:avLst>
              <a:gd name="adj1" fmla="val 79139"/>
              <a:gd name="adj2" fmla="val 17704"/>
            </a:avLst>
          </a:prstGeom>
          <a:solidFill>
            <a:srgbClr val="FFFFFF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400"/>
              <a:t>This is my </a:t>
            </a:r>
            <a:r>
              <a:rPr lang="en-US" altLang="en-US" sz="2400" u="sng">
                <a:solidFill>
                  <a:srgbClr val="00B050"/>
                </a:solidFill>
              </a:rPr>
              <a:t>favorite</a:t>
            </a:r>
            <a:r>
              <a:rPr lang="en-US" altLang="en-US" sz="2400"/>
              <a:t> story.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6553200" y="762000"/>
            <a:ext cx="1981200" cy="2133600"/>
          </a:xfrm>
          <a:prstGeom prst="wedgeEllipseCallout">
            <a:avLst>
              <a:gd name="adj1" fmla="val -65926"/>
              <a:gd name="adj2" fmla="val 11523"/>
            </a:avLst>
          </a:prstGeom>
          <a:solidFill>
            <a:srgbClr val="FFFFFF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000"/>
              <a:t>It’s </a:t>
            </a:r>
            <a:r>
              <a:rPr lang="en-US" altLang="en-US" sz="2000" b="1" u="sng">
                <a:solidFill>
                  <a:srgbClr val="00B050"/>
                </a:solidFill>
              </a:rPr>
              <a:t>great</a:t>
            </a:r>
            <a:r>
              <a:rPr lang="en-US" altLang="en-US" sz="2000"/>
              <a:t>.  Reading is my </a:t>
            </a:r>
            <a:r>
              <a:rPr lang="en-US" altLang="en-US" sz="2000" b="1" u="sng">
                <a:solidFill>
                  <a:srgbClr val="00B050"/>
                </a:solidFill>
              </a:rPr>
              <a:t>favorite</a:t>
            </a:r>
            <a:r>
              <a:rPr lang="en-US" altLang="en-US" sz="2000" b="1" u="sng"/>
              <a:t> </a:t>
            </a:r>
            <a:r>
              <a:rPr lang="en-US" altLang="en-US" sz="2000"/>
              <a:t>class.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34000" y="3429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3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75" grpId="0" animBg="1"/>
      <p:bldP spid="30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705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		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Like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easy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Good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proud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words are everywhere.  My teachers will be proud of me when I use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words.</a:t>
            </a:r>
          </a:p>
        </p:txBody>
      </p:sp>
      <p:pic>
        <p:nvPicPr>
          <p:cNvPr id="4098" name="Picture 7" descr="C:\Users\marciala\AppData\Local\Microsoft\Windows\Temporary Internet Files\Content.IE5\QXNZV8ZT\MCj0436129000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3124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228600" y="1447800"/>
            <a:ext cx="2762250" cy="1905000"/>
          </a:xfrm>
          <a:prstGeom prst="wedgeEllipseCallout">
            <a:avLst>
              <a:gd name="adj1" fmla="val 74769"/>
              <a:gd name="adj2" fmla="val -54884"/>
            </a:avLst>
          </a:prstGeom>
          <a:solidFill>
            <a:srgbClr val="FFFFFF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800" b="1" u="sng">
                <a:solidFill>
                  <a:srgbClr val="00B050"/>
                </a:solidFill>
              </a:rPr>
              <a:t>Good.</a:t>
            </a:r>
            <a:r>
              <a:rPr lang="en-US" altLang="en-US" sz="2800"/>
              <a:t>  I’m </a:t>
            </a:r>
            <a:r>
              <a:rPr lang="en-US" altLang="en-US" sz="2800" b="1" u="sng">
                <a:solidFill>
                  <a:srgbClr val="00B050"/>
                </a:solidFill>
              </a:rPr>
              <a:t>proud</a:t>
            </a:r>
            <a:r>
              <a:rPr lang="en-US" altLang="en-US" sz="2800"/>
              <a:t> of you.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6477000" y="304800"/>
            <a:ext cx="2305050" cy="2895600"/>
          </a:xfrm>
          <a:prstGeom prst="wedgeEllipseCallout">
            <a:avLst>
              <a:gd name="adj1" fmla="val -72394"/>
              <a:gd name="adj2" fmla="val 18315"/>
            </a:avLst>
          </a:prstGeom>
          <a:solidFill>
            <a:srgbClr val="FFFFFF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400"/>
              <a:t>That’s an </a:t>
            </a:r>
            <a:r>
              <a:rPr lang="en-US" altLang="en-US" sz="2400" b="1" u="sng">
                <a:solidFill>
                  <a:srgbClr val="00B050"/>
                </a:solidFill>
              </a:rPr>
              <a:t>easy</a:t>
            </a:r>
            <a:r>
              <a:rPr lang="en-US" altLang="en-US" sz="2400">
                <a:solidFill>
                  <a:srgbClr val="00B050"/>
                </a:solidFill>
              </a:rPr>
              <a:t> </a:t>
            </a:r>
            <a:r>
              <a:rPr lang="en-US" altLang="en-US" sz="2400"/>
              <a:t>one.  The answer is 11.  I </a:t>
            </a:r>
            <a:r>
              <a:rPr lang="en-US" altLang="en-US" sz="2400" b="1" u="sng">
                <a:solidFill>
                  <a:srgbClr val="00B050"/>
                </a:solidFill>
              </a:rPr>
              <a:t>like</a:t>
            </a:r>
            <a:r>
              <a:rPr lang="en-US" altLang="en-US" sz="2400" b="1" u="sng"/>
              <a:t> </a:t>
            </a:r>
            <a:r>
              <a:rPr lang="en-US" altLang="en-US" sz="2400"/>
              <a:t>Math class.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But there are many </a:t>
            </a:r>
            <a:r>
              <a:rPr lang="en-US" altLang="en-US" smtClean="0">
                <a:solidFill>
                  <a:srgbClr val="FF0000"/>
                </a:solidFill>
              </a:rPr>
              <a:t>red words </a:t>
            </a:r>
            <a:r>
              <a:rPr lang="en-US" altLang="en-US" smtClean="0"/>
              <a:t>out there too.  </a:t>
            </a:r>
            <a:r>
              <a:rPr lang="en-US" altLang="en-US" smtClean="0">
                <a:solidFill>
                  <a:srgbClr val="FF0000"/>
                </a:solidFill>
              </a:rPr>
              <a:t>Red words </a:t>
            </a:r>
            <a:r>
              <a:rPr lang="en-US" altLang="en-US" smtClean="0"/>
              <a:t>make us feel </a:t>
            </a:r>
            <a:r>
              <a:rPr lang="en-US" altLang="en-US" smtClean="0">
                <a:solidFill>
                  <a:srgbClr val="FF0000"/>
                </a:solidFill>
              </a:rPr>
              <a:t>bad</a:t>
            </a:r>
            <a:r>
              <a:rPr lang="en-US" altLang="en-US" smtClean="0"/>
              <a:t> and </a:t>
            </a:r>
            <a:r>
              <a:rPr lang="en-US" altLang="en-US" smtClean="0">
                <a:solidFill>
                  <a:srgbClr val="FF0000"/>
                </a:solidFill>
              </a:rPr>
              <a:t>angry</a:t>
            </a:r>
            <a:r>
              <a:rPr lang="en-US" altLang="en-US" smtClean="0"/>
              <a:t>.  </a:t>
            </a:r>
            <a:r>
              <a:rPr lang="en-US" altLang="en-US" smtClean="0">
                <a:solidFill>
                  <a:srgbClr val="FF0000"/>
                </a:solidFill>
              </a:rPr>
              <a:t>Red words</a:t>
            </a:r>
            <a:r>
              <a:rPr lang="en-US" altLang="en-US" smtClean="0"/>
              <a:t> are not friendly.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122" name="Picture 8" descr="C:\Users\marciala\AppData\Local\Microsoft\Windows\Temporary Internet Files\Content.IE5\QXNZV8ZT\MCj0423844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2286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999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FF0000"/>
                </a:solidFill>
              </a:rPr>
              <a:t>hate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FF0000"/>
                </a:solidFill>
              </a:rPr>
              <a:t>Stupid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These are red words.  They make us feel </a:t>
            </a:r>
            <a:r>
              <a:rPr lang="en-US" altLang="en-US" smtClean="0">
                <a:solidFill>
                  <a:srgbClr val="FF0000"/>
                </a:solidFill>
              </a:rPr>
              <a:t>angry </a:t>
            </a:r>
            <a:r>
              <a:rPr lang="en-US" altLang="en-US" smtClean="0"/>
              <a:t>and </a:t>
            </a:r>
            <a:r>
              <a:rPr lang="en-US" altLang="en-US" smtClean="0">
                <a:solidFill>
                  <a:srgbClr val="FF0000"/>
                </a:solidFill>
              </a:rPr>
              <a:t>sad.</a:t>
            </a:r>
          </a:p>
        </p:txBody>
      </p:sp>
      <p:pic>
        <p:nvPicPr>
          <p:cNvPr id="6146" name="Picture 9" descr="C:\Users\marciala\AppData\Local\Microsoft\Windows\Temporary Internet Files\Content.IE5\PV1KLHUM\MCj0398149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25146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838200" y="762000"/>
            <a:ext cx="2562225" cy="1676400"/>
          </a:xfrm>
          <a:prstGeom prst="wedgeEllipseCallout">
            <a:avLst>
              <a:gd name="adj1" fmla="val 59176"/>
              <a:gd name="adj2" fmla="val 20551"/>
            </a:avLst>
          </a:prstGeom>
          <a:solidFill>
            <a:srgbClr val="FF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400"/>
              <a:t>I </a:t>
            </a:r>
            <a:r>
              <a:rPr lang="en-US" altLang="en-US" sz="2400">
                <a:solidFill>
                  <a:srgbClr val="FF0000"/>
                </a:solidFill>
              </a:rPr>
              <a:t>hate</a:t>
            </a:r>
            <a:r>
              <a:rPr lang="en-US" altLang="en-US" sz="2400"/>
              <a:t> school.  It’s </a:t>
            </a:r>
            <a:r>
              <a:rPr lang="en-US" altLang="en-US" sz="2400">
                <a:solidFill>
                  <a:srgbClr val="FF0000"/>
                </a:solidFill>
              </a:rPr>
              <a:t>stupid.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6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6096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indent="-36576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hate</a:t>
            </a:r>
          </a:p>
          <a:p>
            <a:pPr indent="-36576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can’t</a:t>
            </a:r>
          </a:p>
          <a:p>
            <a:pPr indent="-36576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dumb</a:t>
            </a:r>
          </a:p>
          <a:p>
            <a:pPr indent="-36576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My teacher doesn’t like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words.  </a:t>
            </a:r>
            <a:r>
              <a:rPr lang="en-US" dirty="0" smtClean="0">
                <a:solidFill>
                  <a:srgbClr val="FF0000"/>
                </a:solidFill>
              </a:rPr>
              <a:t>Red words </a:t>
            </a:r>
            <a:r>
              <a:rPr lang="en-US" dirty="0" smtClean="0"/>
              <a:t>make us feel </a:t>
            </a:r>
            <a:r>
              <a:rPr lang="en-US" dirty="0" smtClean="0">
                <a:solidFill>
                  <a:srgbClr val="FF0000"/>
                </a:solidFill>
              </a:rPr>
              <a:t>bad</a:t>
            </a:r>
            <a:r>
              <a:rPr lang="en-US" dirty="0" smtClean="0"/>
              <a:t>.</a:t>
            </a:r>
          </a:p>
          <a:p>
            <a:pPr indent="-36576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indent="-36576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10" descr="C:\Users\marciala\AppData\Local\Microsoft\Windows\Temporary Internet Files\Content.IE5\QXNZV8ZT\MCBD10657_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21621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181600" y="914400"/>
            <a:ext cx="3124200" cy="1676400"/>
          </a:xfrm>
          <a:prstGeom prst="wedgeEllipseCallout">
            <a:avLst>
              <a:gd name="adj1" fmla="val -62380"/>
              <a:gd name="adj2" fmla="val 1000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400"/>
              <a:t>I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b="1" u="sng">
                <a:solidFill>
                  <a:srgbClr val="FF0000"/>
                </a:solidFill>
              </a:rPr>
              <a:t>can’t</a:t>
            </a:r>
            <a:r>
              <a:rPr lang="en-US" altLang="en-US" sz="2400" b="1" u="sng"/>
              <a:t> </a:t>
            </a:r>
            <a:r>
              <a:rPr lang="en-US" altLang="en-US" sz="2400"/>
              <a:t>do this.  I </a:t>
            </a:r>
            <a:r>
              <a:rPr lang="en-US" altLang="en-US" sz="2400" b="1" u="sng">
                <a:solidFill>
                  <a:srgbClr val="FF0000"/>
                </a:solidFill>
              </a:rPr>
              <a:t>hate</a:t>
            </a:r>
            <a:r>
              <a:rPr lang="en-US" altLang="en-US" sz="2400"/>
              <a:t> it.  It’s </a:t>
            </a:r>
            <a:r>
              <a:rPr lang="en-US" altLang="en-US" sz="2400" b="1" u="sng">
                <a:solidFill>
                  <a:srgbClr val="FF0000"/>
                </a:solidFill>
              </a:rPr>
              <a:t>dumb</a:t>
            </a:r>
            <a:r>
              <a:rPr lang="en-US" altLang="en-US" sz="1600" b="1" u="sng">
                <a:solidFill>
                  <a:srgbClr val="FF0000"/>
                </a:solidFill>
              </a:rPr>
              <a:t>.</a:t>
            </a:r>
            <a:endParaRPr lang="en-US" altLang="en-US" sz="1800" b="1" u="sng">
              <a:latin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1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23887"/>
            <a:ext cx="8229600" cy="129730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Now we know about </a:t>
            </a:r>
            <a:r>
              <a:rPr lang="en-US" b="1" dirty="0" smtClean="0">
                <a:solidFill>
                  <a:srgbClr val="92D050"/>
                </a:solidFill>
              </a:rPr>
              <a:t>green words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red words.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altLang="en-US" sz="3600" dirty="0"/>
              <a:t>Let’s try to use more </a:t>
            </a:r>
            <a:r>
              <a:rPr lang="en-US" altLang="en-US" sz="3600" dirty="0">
                <a:solidFill>
                  <a:srgbClr val="00B050"/>
                </a:solidFill>
              </a:rPr>
              <a:t>green words </a:t>
            </a:r>
            <a:r>
              <a:rPr lang="en-US" altLang="en-US" sz="3600" dirty="0"/>
              <a:t>everyday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370138"/>
            <a:ext cx="8229600" cy="42672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3276600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B050"/>
                </a:solidFill>
              </a:rPr>
              <a:t>share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5334000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B050"/>
                </a:solidFill>
              </a:rPr>
              <a:t>simple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5200" y="3733800"/>
            <a:ext cx="1752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B050"/>
                </a:solidFill>
              </a:rPr>
              <a:t>like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0" y="4800600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B050"/>
                </a:solidFill>
              </a:rPr>
              <a:t>great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4419600"/>
            <a:ext cx="251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B050"/>
                </a:solidFill>
              </a:rPr>
              <a:t>No problem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24600" y="3429000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B050"/>
                </a:solidFill>
              </a:rPr>
              <a:t>fun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2743200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B050"/>
                </a:solidFill>
              </a:rPr>
              <a:t>happy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252</Words>
  <Application>Microsoft Office PowerPoint</Application>
  <PresentationFormat>On-screen Show (4:3)</PresentationFormat>
  <Paragraphs>85</Paragraphs>
  <Slides>10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Green Words and Red Words</vt:lpstr>
      <vt:lpstr>PowerPoint Presentation</vt:lpstr>
      <vt:lpstr>Here are some people using green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we know about green words and red words. Let’s try to use more green words everyday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Words and Red Words</dc:title>
  <dc:creator>bonniej</dc:creator>
  <cp:lastModifiedBy>Lisa Falk</cp:lastModifiedBy>
  <cp:revision>35</cp:revision>
  <dcterms:created xsi:type="dcterms:W3CDTF">2010-07-21T17:18:32Z</dcterms:created>
  <dcterms:modified xsi:type="dcterms:W3CDTF">2016-07-28T17:44:41Z</dcterms:modified>
</cp:coreProperties>
</file>