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72" r:id="rId4"/>
    <p:sldId id="296" r:id="rId5"/>
    <p:sldId id="275" r:id="rId6"/>
    <p:sldId id="268" r:id="rId7"/>
    <p:sldId id="301" r:id="rId8"/>
    <p:sldId id="257" r:id="rId9"/>
    <p:sldId id="258" r:id="rId10"/>
    <p:sldId id="293" r:id="rId11"/>
    <p:sldId id="294" r:id="rId12"/>
    <p:sldId id="259" r:id="rId13"/>
    <p:sldId id="300" r:id="rId14"/>
    <p:sldId id="261" r:id="rId15"/>
    <p:sldId id="276" r:id="rId16"/>
    <p:sldId id="262" r:id="rId17"/>
    <p:sldId id="295" r:id="rId18"/>
    <p:sldId id="263" r:id="rId19"/>
    <p:sldId id="274" r:id="rId20"/>
    <p:sldId id="297" r:id="rId21"/>
    <p:sldId id="271" r:id="rId22"/>
    <p:sldId id="270" r:id="rId23"/>
    <p:sldId id="277" r:id="rId24"/>
    <p:sldId id="278" r:id="rId25"/>
    <p:sldId id="287" r:id="rId26"/>
    <p:sldId id="279" r:id="rId27"/>
    <p:sldId id="288" r:id="rId28"/>
    <p:sldId id="289" r:id="rId29"/>
    <p:sldId id="292" r:id="rId30"/>
    <p:sldId id="291" r:id="rId31"/>
    <p:sldId id="282" r:id="rId32"/>
    <p:sldId id="280" r:id="rId33"/>
    <p:sldId id="281" r:id="rId34"/>
    <p:sldId id="283" r:id="rId35"/>
    <p:sldId id="298" r:id="rId36"/>
    <p:sldId id="305" r:id="rId37"/>
    <p:sldId id="299" r:id="rId38"/>
    <p:sldId id="284" r:id="rId39"/>
    <p:sldId id="266" r:id="rId40"/>
    <p:sldId id="302"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Jamieson" initials="BJ" lastIdx="1" clrIdx="0">
    <p:extLst>
      <p:ext uri="{19B8F6BF-5375-455C-9EA6-DF929625EA0E}">
        <p15:presenceInfo xmlns:p15="http://schemas.microsoft.com/office/powerpoint/2012/main" userId="S-1-5-21-237704156-1672033691-622671684-1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FE67D4-D820-4CC1-BDC5-B4853A3B015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5DB13-CADB-441B-BDA2-C8E9DBC6B7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EBAC22-EDBF-4D6B-863F-5069BBA8AC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D0084F-6DC2-41C6-A635-24D0E5E5EC4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B6B281-B5A3-46DB-BCE8-B013C2EFE9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E9EB2D-E574-4AE9-99BC-0F1A5BD57A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B28CE9-984D-4083-B8C1-22A4321BC51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42E195-7478-4233-86FE-60107FDA6CF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B87555-606C-4F44-B2DE-BC9EDD3AA15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3AFF37-C58E-44DB-8007-B5B18301624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00C0B-3D4B-4120-846D-23FB3D364AD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A046E2-5748-47F2-9922-D91719AFCE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califone.com/"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alifone.com/"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1.jpeg"/><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9.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3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4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Classroom Centers</a:t>
            </a:r>
          </a:p>
        </p:txBody>
      </p:sp>
      <p:sp>
        <p:nvSpPr>
          <p:cNvPr id="3" name="Subtitle 2"/>
          <p:cNvSpPr>
            <a:spLocks noGrp="1"/>
          </p:cNvSpPr>
          <p:nvPr>
            <p:ph type="subTitle" idx="1"/>
          </p:nvPr>
        </p:nvSpPr>
        <p:spPr>
          <a:xfrm>
            <a:off x="1371600" y="1070759"/>
            <a:ext cx="6400800" cy="17526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 Variety of Centers Can Be Created to Encourage Student Engagement and Independence</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2658997"/>
            <a:ext cx="8458200" cy="4247317"/>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Centers Can Include:</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Writing</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Computer/Ipad</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Language Master</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Listening</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Sensory</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Language</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Break/Leisure</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Reading/Library</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Art</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Language Arts/Math</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Fine Motor/Puzzle </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Play area/Building Center</a:t>
            </a:r>
          </a:p>
          <a:p>
            <a:pPr marL="285750" indent="-285750">
              <a:buFont typeface="Wingdings" panose="05000000000000000000" pitchFamily="2" charset="2"/>
              <a:buChar char="q"/>
            </a:pPr>
            <a:r>
              <a:rPr lang="en-US" dirty="0">
                <a:latin typeface="Tahoma" panose="020B0604030504040204" pitchFamily="34" charset="0"/>
                <a:ea typeface="Tahoma" panose="020B0604030504040204" pitchFamily="34" charset="0"/>
                <a:cs typeface="Tahoma" panose="020B0604030504040204" pitchFamily="34" charset="0"/>
              </a:rPr>
              <a:t>Vocational/Hygiene</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7800" y="2818810"/>
            <a:ext cx="3424238" cy="2886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811684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3"/>
          <p:cNvGraphicFramePr>
            <a:graphicFrameLocks noChangeAspect="1"/>
          </p:cNvGraphicFramePr>
          <p:nvPr>
            <p:extLst>
              <p:ext uri="{D42A27DB-BD31-4B8C-83A1-F6EECF244321}">
                <p14:modId xmlns:p14="http://schemas.microsoft.com/office/powerpoint/2010/main" val="2147303474"/>
              </p:ext>
            </p:extLst>
          </p:nvPr>
        </p:nvGraphicFramePr>
        <p:xfrm>
          <a:off x="4572000" y="1981200"/>
          <a:ext cx="4419600" cy="3314700"/>
        </p:xfrm>
        <a:graphic>
          <a:graphicData uri="http://schemas.openxmlformats.org/presentationml/2006/ole">
            <mc:AlternateContent xmlns:mc="http://schemas.openxmlformats.org/markup-compatibility/2006">
              <mc:Choice xmlns:v="urn:schemas-microsoft-com:vml" Requires="v">
                <p:oleObj spid="_x0000_s11342" name="Photo Editor Photo" r:id="rId3" imgW="4877223" imgH="3657917" progId="">
                  <p:embed/>
                </p:oleObj>
              </mc:Choice>
              <mc:Fallback>
                <p:oleObj name="Photo Editor Photo" r:id="rId3" imgW="4877223" imgH="36579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4419600" cy="3314700"/>
                      </a:xfrm>
                      <a:prstGeom prst="rect">
                        <a:avLst/>
                      </a:prstGeom>
                      <a:noFill/>
                      <a:ln w="25400">
                        <a:noFill/>
                        <a:miter lim="800000"/>
                        <a:headEnd/>
                        <a:tailEnd/>
                      </a:ln>
                      <a:effectLst/>
                      <a:extLst/>
                    </p:spPr>
                  </p:pic>
                </p:oleObj>
              </mc:Fallback>
            </mc:AlternateContent>
          </a:graphicData>
        </a:graphic>
      </p:graphicFrame>
      <p:sp>
        <p:nvSpPr>
          <p:cNvPr id="10245" name="Text Box 5"/>
          <p:cNvSpPr txBox="1">
            <a:spLocks noChangeArrowheads="1"/>
          </p:cNvSpPr>
          <p:nvPr/>
        </p:nvSpPr>
        <p:spPr bwMode="auto">
          <a:xfrm>
            <a:off x="381000" y="381000"/>
            <a:ext cx="3962400" cy="5834063"/>
          </a:xfrm>
          <a:prstGeom prst="rect">
            <a:avLst/>
          </a:prstGeom>
          <a:noFill/>
          <a:ln w="9525">
            <a:noFill/>
            <a:miter lim="800000"/>
            <a:headEnd/>
            <a:tailEnd/>
          </a:ln>
          <a:effectLst/>
        </p:spPr>
        <p:txBody>
          <a:bodyPr>
            <a:spAutoFit/>
          </a:bodyPr>
          <a:lstStyle/>
          <a:p>
            <a:pPr algn="r" eaLnBrk="0" hangingPunct="0">
              <a:spcBef>
                <a:spcPct val="50000"/>
              </a:spcBef>
            </a:pPr>
            <a:r>
              <a:rPr lang="en-US" sz="2400" b="1" dirty="0">
                <a:latin typeface="Tahoma" pitchFamily="34" charset="0"/>
              </a:rPr>
              <a:t>Language Master or Card Reader Center:</a:t>
            </a:r>
          </a:p>
          <a:p>
            <a:pPr algn="r" eaLnBrk="0" hangingPunct="0">
              <a:spcBef>
                <a:spcPct val="50000"/>
              </a:spcBef>
            </a:pPr>
            <a:r>
              <a:rPr lang="en-US" sz="1600" dirty="0">
                <a:latin typeface="Tahoma" pitchFamily="34" charset="0"/>
              </a:rPr>
              <a:t>A Language Master or Card Reader with its simple to use language cards allows students to work independently and receive repeated practice with immediate reinforcement. Sliding a prerecorded card through the player allows the student to hear the name of the letter, word, shape, color or vocabulary word that is displayed on the card.  Pre-recorded packages of cards are available as well as blank cards that can be programmed to reinforce new concepts and vocabulary. Students with autism and other students with special needs benefit from repeated practice in learning the names of pictures, objects and sight words.  The language master cards can be placed in shoe pockets by student name, or by a number, or other designation. Notice small bins for indicating beginning and “finished”.</a:t>
            </a:r>
          </a:p>
        </p:txBody>
      </p:sp>
      <p:sp>
        <p:nvSpPr>
          <p:cNvPr id="10247" name="Text Box 7"/>
          <p:cNvSpPr txBox="1">
            <a:spLocks noChangeArrowheads="1"/>
          </p:cNvSpPr>
          <p:nvPr/>
        </p:nvSpPr>
        <p:spPr bwMode="auto">
          <a:xfrm>
            <a:off x="5334000" y="609600"/>
            <a:ext cx="2895600" cy="1741488"/>
          </a:xfrm>
          <a:prstGeom prst="rect">
            <a:avLst/>
          </a:prstGeom>
          <a:noFill/>
          <a:ln w="9525">
            <a:noFill/>
            <a:miter lim="800000"/>
            <a:headEnd/>
            <a:tailEnd/>
          </a:ln>
          <a:effectLst/>
        </p:spPr>
        <p:txBody>
          <a:bodyPr>
            <a:spAutoFit/>
          </a:bodyPr>
          <a:lstStyle/>
          <a:p>
            <a:pPr>
              <a:spcBef>
                <a:spcPct val="50000"/>
              </a:spcBef>
            </a:pPr>
            <a:r>
              <a:rPr lang="en-US" dirty="0"/>
              <a:t>For more information about this product check out the Califone website:</a:t>
            </a:r>
          </a:p>
          <a:p>
            <a:pPr>
              <a:spcBef>
                <a:spcPct val="50000"/>
              </a:spcBef>
            </a:pPr>
            <a:r>
              <a:rPr lang="en-US" dirty="0">
                <a:hlinkClick r:id="rId5"/>
              </a:rPr>
              <a:t>www.califone.com</a:t>
            </a:r>
            <a:endParaRPr lang="en-US" dirty="0"/>
          </a:p>
          <a:p>
            <a:pPr>
              <a:spcBef>
                <a:spcPct val="50000"/>
              </a:spcBef>
            </a:pPr>
            <a:endParaRPr lang="en-US" dirty="0"/>
          </a:p>
        </p:txBody>
      </p:sp>
      <p:sp>
        <p:nvSpPr>
          <p:cNvPr id="5" name="TextBox 4"/>
          <p:cNvSpPr txBox="1"/>
          <p:nvPr/>
        </p:nvSpPr>
        <p:spPr>
          <a:xfrm>
            <a:off x="4953000" y="5325470"/>
            <a:ext cx="3810000" cy="1323439"/>
          </a:xfrm>
          <a:prstGeom prst="rect">
            <a:avLst/>
          </a:prstGeom>
          <a:noFill/>
        </p:spPr>
        <p:txBody>
          <a:bodyPr wrap="square" rtlCol="0">
            <a:spAutoFit/>
          </a:bodyPr>
          <a:lstStyle/>
          <a:p>
            <a:r>
              <a:rPr lang="en-US" sz="1600" dirty="0">
                <a:latin typeface="Tahoma" pitchFamily="34" charset="0"/>
                <a:ea typeface="Tahoma" pitchFamily="34" charset="0"/>
                <a:cs typeface="Tahoma" pitchFamily="34" charset="0"/>
              </a:rPr>
              <a:t>Note: Many teachers have made this activity interactive by providing visual Velcro responses to choose from when hearing the recorded cue. (see following slides)</a:t>
            </a:r>
          </a:p>
        </p:txBody>
      </p:sp>
      <p:sp>
        <p:nvSpPr>
          <p:cNvPr id="2" name="TextBox 1"/>
          <p:cNvSpPr txBox="1"/>
          <p:nvPr/>
        </p:nvSpPr>
        <p:spPr>
          <a:xfrm>
            <a:off x="381000" y="6477000"/>
            <a:ext cx="2514600" cy="276999"/>
          </a:xfrm>
          <a:prstGeom prst="rect">
            <a:avLst/>
          </a:prstGeom>
          <a:noFill/>
        </p:spPr>
        <p:txBody>
          <a:bodyPr wrap="square" rtlCol="0">
            <a:spAutoFit/>
          </a:bodyPr>
          <a:lstStyle/>
          <a:p>
            <a:r>
              <a:rPr lang="en-US" sz="1200">
                <a:latin typeface="Tahoma" panose="020B0604030504040204" pitchFamily="34" charset="0"/>
                <a:ea typeface="Tahoma" panose="020B0604030504040204" pitchFamily="34" charset="0"/>
                <a:cs typeface="Tahoma" panose="020B0604030504040204" pitchFamily="34" charset="0"/>
              </a:rPr>
              <a:t>Intermediate Unit </a:t>
            </a:r>
            <a:r>
              <a:rPr lang="en-US" sz="1200" dirty="0">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198768666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381000"/>
            <a:ext cx="3962400" cy="1938992"/>
          </a:xfrm>
          <a:prstGeom prst="rect">
            <a:avLst/>
          </a:prstGeom>
          <a:noFill/>
          <a:ln w="9525">
            <a:noFill/>
            <a:miter lim="800000"/>
            <a:headEnd/>
            <a:tailEnd/>
          </a:ln>
          <a:effectLst/>
        </p:spPr>
        <p:txBody>
          <a:bodyPr>
            <a:spAutoFit/>
          </a:bodyPr>
          <a:lstStyle/>
          <a:p>
            <a:pPr algn="r" eaLnBrk="0" hangingPunct="0">
              <a:spcBef>
                <a:spcPct val="50000"/>
              </a:spcBef>
            </a:pPr>
            <a:r>
              <a:rPr lang="en-US" sz="2400" b="1" dirty="0">
                <a:latin typeface="Tahoma" pitchFamily="34" charset="0"/>
              </a:rPr>
              <a:t>Language Master or Card Reader Center:</a:t>
            </a:r>
          </a:p>
          <a:p>
            <a:pPr algn="ctr" eaLnBrk="0" hangingPunct="0">
              <a:spcBef>
                <a:spcPct val="50000"/>
              </a:spcBef>
            </a:pPr>
            <a:r>
              <a:rPr lang="en-US" sz="1600" dirty="0">
                <a:latin typeface="Tahoma" pitchFamily="34" charset="0"/>
                <a:ea typeface="Tahoma" pitchFamily="34" charset="0"/>
                <a:cs typeface="Tahoma" pitchFamily="34" charset="0"/>
              </a:rPr>
              <a:t>Many teachers have made this activity interactive by providing visual Velcro responses to choose from when hearing the recorded cue. </a:t>
            </a:r>
            <a:endParaRPr lang="en-US" sz="1600" dirty="0">
              <a:latin typeface="Tahoma" pitchFamily="34" charset="0"/>
            </a:endParaRPr>
          </a:p>
        </p:txBody>
      </p:sp>
      <p:sp>
        <p:nvSpPr>
          <p:cNvPr id="10247" name="Text Box 7"/>
          <p:cNvSpPr txBox="1">
            <a:spLocks noChangeArrowheads="1"/>
          </p:cNvSpPr>
          <p:nvPr/>
        </p:nvSpPr>
        <p:spPr bwMode="auto">
          <a:xfrm>
            <a:off x="5339687" y="381000"/>
            <a:ext cx="2895600" cy="1741488"/>
          </a:xfrm>
          <a:prstGeom prst="rect">
            <a:avLst/>
          </a:prstGeom>
          <a:noFill/>
          <a:ln w="9525">
            <a:noFill/>
            <a:miter lim="800000"/>
            <a:headEnd/>
            <a:tailEnd/>
          </a:ln>
          <a:effectLst/>
        </p:spPr>
        <p:txBody>
          <a:bodyPr>
            <a:spAutoFit/>
          </a:bodyPr>
          <a:lstStyle/>
          <a:p>
            <a:pPr>
              <a:spcBef>
                <a:spcPct val="50000"/>
              </a:spcBef>
            </a:pPr>
            <a:r>
              <a:rPr lang="en-US" dirty="0"/>
              <a:t>For more information about this product check out the Califone website:</a:t>
            </a:r>
          </a:p>
          <a:p>
            <a:pPr>
              <a:spcBef>
                <a:spcPct val="50000"/>
              </a:spcBef>
            </a:pPr>
            <a:r>
              <a:rPr lang="en-US" dirty="0">
                <a:hlinkClick r:id="rId2"/>
              </a:rPr>
              <a:t>www.califone.com</a:t>
            </a:r>
            <a:endParaRPr lang="en-US" dirty="0"/>
          </a:p>
          <a:p>
            <a:pPr>
              <a:spcBef>
                <a:spcPct val="50000"/>
              </a:spcBef>
            </a:pPr>
            <a:endParaRPr lang="en-US" dirty="0"/>
          </a:p>
        </p:txBody>
      </p:sp>
      <p:pic>
        <p:nvPicPr>
          <p:cNvPr id="29699" name="Picture 3" descr="F:\USERS\PROFESSIONAL DEVELOPMENT\pictures\elementary centers 2013\interactive Language master cent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365873"/>
            <a:ext cx="3962400" cy="3352800"/>
          </a:xfrm>
          <a:prstGeom prst="rect">
            <a:avLst/>
          </a:prstGeom>
          <a:ln>
            <a:noFill/>
          </a:ln>
          <a:effectLst>
            <a:outerShdw blurRad="292100" dist="139700" dir="2700000" algn="tl" rotWithShape="0">
              <a:srgbClr val="333333">
                <a:alpha val="65000"/>
              </a:srgbClr>
            </a:outerShdw>
          </a:effectLst>
        </p:spPr>
      </p:pic>
      <p:pic>
        <p:nvPicPr>
          <p:cNvPr id="29700" name="Picture 4" descr="F:\USERS\PROFESSIONAL DEVELOPMENT\pictures\elementary centers 2013\Language master one interactive c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785257"/>
            <a:ext cx="3606800" cy="2257016"/>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rotWithShape="1">
          <a:blip r:embed="rId5" cstate="email">
            <a:extLst>
              <a:ext uri="{28A0092B-C50C-407E-A947-70E740481C1C}">
                <a14:useLocalDpi xmlns:a14="http://schemas.microsoft.com/office/drawing/2010/main"/>
              </a:ext>
            </a:extLst>
          </a:blip>
          <a:srcRect/>
          <a:stretch/>
        </p:blipFill>
        <p:spPr>
          <a:xfrm>
            <a:off x="5461000" y="4312693"/>
            <a:ext cx="2286000" cy="1981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914400" y="6293893"/>
            <a:ext cx="28956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Chartiers Valley School District</a:t>
            </a:r>
          </a:p>
        </p:txBody>
      </p:sp>
    </p:spTree>
    <p:extLst>
      <p:ext uri="{BB962C8B-B14F-4D97-AF65-F5344CB8AC3E}">
        <p14:creationId xmlns:p14="http://schemas.microsoft.com/office/powerpoint/2010/main" val="344067180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VC-003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194" y="381000"/>
            <a:ext cx="4978400" cy="3733800"/>
          </a:xfrm>
          <a:prstGeom prst="rect">
            <a:avLst/>
          </a:prstGeom>
          <a:ln>
            <a:noFill/>
          </a:ln>
          <a:effectLst>
            <a:outerShdw blurRad="292100" dist="139700" dir="2700000" algn="tl" rotWithShape="0">
              <a:srgbClr val="333333">
                <a:alpha val="65000"/>
              </a:srgbClr>
            </a:outerShdw>
          </a:effectLst>
        </p:spPr>
      </p:pic>
      <p:sp>
        <p:nvSpPr>
          <p:cNvPr id="5123" name="Text Box 3"/>
          <p:cNvSpPr txBox="1">
            <a:spLocks noChangeArrowheads="1"/>
          </p:cNvSpPr>
          <p:nvPr/>
        </p:nvSpPr>
        <p:spPr bwMode="auto">
          <a:xfrm>
            <a:off x="5410200" y="228600"/>
            <a:ext cx="3613150" cy="3046988"/>
          </a:xfrm>
          <a:prstGeom prst="rect">
            <a:avLst/>
          </a:prstGeom>
          <a:noFill/>
          <a:ln w="9525">
            <a:noFill/>
            <a:miter lim="800000"/>
            <a:headEnd/>
            <a:tailEnd/>
          </a:ln>
          <a:effectLst/>
        </p:spPr>
        <p:txBody>
          <a:bodyPr>
            <a:spAutoFit/>
          </a:bodyPr>
          <a:lstStyle/>
          <a:p>
            <a:pPr eaLnBrk="0" hangingPunct="0"/>
            <a:r>
              <a:rPr lang="en-US" sz="2400" b="1" dirty="0">
                <a:latin typeface="Tahoma" pitchFamily="34" charset="0"/>
              </a:rPr>
              <a:t>Break Area or Rest Area</a:t>
            </a:r>
          </a:p>
          <a:p>
            <a:pPr eaLnBrk="0" hangingPunct="0"/>
            <a:r>
              <a:rPr lang="en-US" sz="1600" dirty="0">
                <a:latin typeface="Tahoma" pitchFamily="34" charset="0"/>
              </a:rPr>
              <a:t>This area can include materials for sensory needs and materials that are calming and/or motivating to students.  Elementary classroom break areas may include shelves with toys and puzzles.  Language tasks are taped on the back of the shelves offering more independent engagement.</a:t>
            </a:r>
          </a:p>
        </p:txBody>
      </p:sp>
      <p:pic>
        <p:nvPicPr>
          <p:cNvPr id="5127" name="Picture 7" descr="MVC-021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11078" y="3275588"/>
            <a:ext cx="3211394" cy="3159034"/>
          </a:xfrm>
          <a:prstGeom prst="rect">
            <a:avLst/>
          </a:prstGeom>
          <a:ln>
            <a:noFill/>
          </a:ln>
          <a:effectLst>
            <a:outerShdw blurRad="292100" dist="139700" dir="2700000" algn="tl" rotWithShape="0">
              <a:srgbClr val="333333">
                <a:alpha val="65000"/>
              </a:srgbClr>
            </a:outerShdw>
          </a:effectLst>
        </p:spPr>
      </p:pic>
      <p:sp>
        <p:nvSpPr>
          <p:cNvPr id="5128" name="Text Box 8"/>
          <p:cNvSpPr txBox="1">
            <a:spLocks noChangeArrowheads="1"/>
          </p:cNvSpPr>
          <p:nvPr/>
        </p:nvSpPr>
        <p:spPr bwMode="auto">
          <a:xfrm>
            <a:off x="334370" y="4145507"/>
            <a:ext cx="4114800" cy="2289175"/>
          </a:xfrm>
          <a:prstGeom prst="rect">
            <a:avLst/>
          </a:prstGeom>
          <a:noFill/>
          <a:ln w="9525">
            <a:noFill/>
            <a:miter lim="800000"/>
            <a:headEnd/>
            <a:tailEnd/>
          </a:ln>
          <a:effectLst/>
        </p:spPr>
        <p:txBody>
          <a:bodyPr>
            <a:spAutoFit/>
          </a:bodyPr>
          <a:lstStyle/>
          <a:p>
            <a:pPr>
              <a:spcBef>
                <a:spcPct val="50000"/>
              </a:spcBef>
            </a:pPr>
            <a:r>
              <a:rPr lang="en-US" dirty="0"/>
              <a:t>Break areas in a Middle School or High School classroom can contain age-appropriate activities such as a computer, iPads, magazines, books and board games.  Visuals for helping students decide what to do with their free time are added on the blackboard in the picture to the right.</a:t>
            </a:r>
          </a:p>
        </p:txBody>
      </p:sp>
      <p:sp>
        <p:nvSpPr>
          <p:cNvPr id="2" name="TextBox 1"/>
          <p:cNvSpPr txBox="1"/>
          <p:nvPr/>
        </p:nvSpPr>
        <p:spPr>
          <a:xfrm>
            <a:off x="3276600" y="6434622"/>
            <a:ext cx="21336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81000"/>
            <a:ext cx="5867400" cy="830997"/>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Play Area – Promotes Life Skills and Communication from an Early Age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94062" y="1879466"/>
            <a:ext cx="4150523" cy="3429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386021" y="1693376"/>
            <a:ext cx="4114798" cy="315204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581400" y="1234743"/>
            <a:ext cx="2133600" cy="523220"/>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Kitchen, Babies, grocery carts, aprons</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286564" y="4001965"/>
            <a:ext cx="3135143" cy="23191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248400" y="5638800"/>
            <a:ext cx="2590800"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Not shown – road map and additional </a:t>
            </a:r>
            <a:r>
              <a:rPr lang="en-US" sz="1400" dirty="0" err="1">
                <a:latin typeface="Tahoma" panose="020B0604030504040204" pitchFamily="34" charset="0"/>
                <a:ea typeface="Tahoma" panose="020B0604030504040204" pitchFamily="34" charset="0"/>
                <a:cs typeface="Tahoma" panose="020B0604030504040204" pitchFamily="34" charset="0"/>
              </a:rPr>
              <a:t>blding</a:t>
            </a:r>
            <a:r>
              <a:rPr lang="en-US" sz="1400" dirty="0">
                <a:latin typeface="Tahoma" panose="020B0604030504040204" pitchFamily="34" charset="0"/>
                <a:ea typeface="Tahoma" panose="020B0604030504040204" pitchFamily="34" charset="0"/>
                <a:cs typeface="Tahoma" panose="020B0604030504040204" pitchFamily="34" charset="0"/>
              </a:rPr>
              <a:t> items including blocks</a:t>
            </a:r>
          </a:p>
        </p:txBody>
      </p:sp>
    </p:spTree>
    <p:extLst>
      <p:ext uri="{BB962C8B-B14F-4D97-AF65-F5344CB8AC3E}">
        <p14:creationId xmlns:p14="http://schemas.microsoft.com/office/powerpoint/2010/main" val="219878397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VC-002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1612"/>
            <a:ext cx="4800600" cy="3600450"/>
          </a:xfrm>
          <a:prstGeom prst="rect">
            <a:avLst/>
          </a:prstGeom>
          <a:ln>
            <a:noFill/>
          </a:ln>
          <a:effectLst>
            <a:outerShdw blurRad="292100" dist="139700" dir="2700000" algn="tl" rotWithShape="0">
              <a:srgbClr val="333333">
                <a:alpha val="65000"/>
              </a:srgbClr>
            </a:outerShdw>
          </a:effectLst>
        </p:spPr>
      </p:pic>
      <p:pic>
        <p:nvPicPr>
          <p:cNvPr id="7171" name="Picture 3" descr="MVC-009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8770" y="2001837"/>
            <a:ext cx="3987800" cy="2990850"/>
          </a:xfrm>
          <a:prstGeom prst="rect">
            <a:avLst/>
          </a:prstGeom>
          <a:ln>
            <a:noFill/>
          </a:ln>
          <a:effectLst>
            <a:outerShdw blurRad="292100" dist="139700" dir="2700000" algn="tl" rotWithShape="0">
              <a:srgbClr val="333333">
                <a:alpha val="65000"/>
              </a:srgbClr>
            </a:outerShdw>
          </a:effectLst>
        </p:spPr>
      </p:pic>
      <p:sp>
        <p:nvSpPr>
          <p:cNvPr id="7173" name="Text Box 5"/>
          <p:cNvSpPr txBox="1">
            <a:spLocks noChangeArrowheads="1"/>
          </p:cNvSpPr>
          <p:nvPr/>
        </p:nvSpPr>
        <p:spPr bwMode="auto">
          <a:xfrm>
            <a:off x="5257800" y="201612"/>
            <a:ext cx="3746500" cy="1477328"/>
          </a:xfrm>
          <a:prstGeom prst="rect">
            <a:avLst/>
          </a:prstGeom>
          <a:noFill/>
          <a:ln w="9525">
            <a:noFill/>
            <a:miter lim="800000"/>
            <a:headEnd/>
            <a:tailEnd/>
          </a:ln>
          <a:effectLst/>
        </p:spPr>
        <p:txBody>
          <a:bodyPr wrap="square">
            <a:spAutoFit/>
          </a:bodyPr>
          <a:lstStyle/>
          <a:p>
            <a:pPr eaLnBrk="0" hangingPunct="0"/>
            <a:r>
              <a:rPr lang="en-US" sz="2000" b="1" dirty="0">
                <a:latin typeface="Tahoma" pitchFamily="34" charset="0"/>
              </a:rPr>
              <a:t>Break or Play Area Storage:</a:t>
            </a:r>
          </a:p>
          <a:p>
            <a:pPr eaLnBrk="0" hangingPunct="0"/>
            <a:r>
              <a:rPr lang="en-US" sz="1400" dirty="0">
                <a:latin typeface="Tahoma" pitchFamily="34" charset="0"/>
              </a:rPr>
              <a:t>Note visual organization and labeling. This makes it easier for students to independently access and clean up areas.  Labels can be made by writing or typing, using Clip art or actual photographs</a:t>
            </a:r>
          </a:p>
        </p:txBody>
      </p:sp>
      <p:sp>
        <p:nvSpPr>
          <p:cNvPr id="2" name="TextBox 1"/>
          <p:cNvSpPr txBox="1"/>
          <p:nvPr/>
        </p:nvSpPr>
        <p:spPr>
          <a:xfrm>
            <a:off x="6629400" y="6339385"/>
            <a:ext cx="2971800"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 and West Jefferson Hills School District</a:t>
            </a:r>
          </a:p>
        </p:txBody>
      </p:sp>
      <p:pic>
        <p:nvPicPr>
          <p:cNvPr id="8" name="Picture 7"/>
          <p:cNvPicPr/>
          <p:nvPr/>
        </p:nvPicPr>
        <p:blipFill rotWithShape="1">
          <a:blip r:embed="rId4" cstate="email">
            <a:extLst>
              <a:ext uri="{28A0092B-C50C-407E-A947-70E740481C1C}">
                <a14:useLocalDpi xmlns:a14="http://schemas.microsoft.com/office/drawing/2010/main"/>
              </a:ext>
            </a:extLst>
          </a:blip>
          <a:srcRect/>
          <a:stretch/>
        </p:blipFill>
        <p:spPr>
          <a:xfrm rot="5400000">
            <a:off x="954647" y="3374655"/>
            <a:ext cx="3348506" cy="41783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46587"/>
            <a:ext cx="55626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FAVORITE BREAK AREA ‘LOUNGES’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a:stretch/>
        </p:blipFill>
        <p:spPr>
          <a:xfrm>
            <a:off x="6184213" y="577690"/>
            <a:ext cx="2895600" cy="304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8590" y="3117051"/>
            <a:ext cx="2767012"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Children often love enclosed environments to read or handle anxiety</a:t>
            </a:r>
          </a:p>
        </p:txBody>
      </p:sp>
      <p:sp>
        <p:nvSpPr>
          <p:cNvPr id="6" name="TextBox 5"/>
          <p:cNvSpPr txBox="1"/>
          <p:nvPr/>
        </p:nvSpPr>
        <p:spPr>
          <a:xfrm>
            <a:off x="3581400" y="2113828"/>
            <a:ext cx="3429000" cy="923330"/>
          </a:xfrm>
          <a:prstGeom prst="rect">
            <a:avLst/>
          </a:prstGeom>
          <a:noFill/>
        </p:spPr>
        <p:txBody>
          <a:bodyPr wrap="square" rtlCol="0">
            <a:spAutoFit/>
          </a:bodyPr>
          <a:lstStyle/>
          <a:p>
            <a:r>
              <a:rPr lang="en-US" dirty="0"/>
              <a:t>Bungie Chairs can offer sensory input during leisure/break times</a:t>
            </a:r>
          </a:p>
        </p:txBody>
      </p:sp>
      <p:sp>
        <p:nvSpPr>
          <p:cNvPr id="7" name="TextBox 6"/>
          <p:cNvSpPr txBox="1"/>
          <p:nvPr/>
        </p:nvSpPr>
        <p:spPr>
          <a:xfrm>
            <a:off x="3401207" y="1526078"/>
            <a:ext cx="2819400" cy="246221"/>
          </a:xfrm>
          <a:prstGeom prst="rect">
            <a:avLst/>
          </a:prstGeom>
          <a:noFill/>
        </p:spPr>
        <p:txBody>
          <a:bodyPr wrap="square" rtlCol="0">
            <a:spAutoFit/>
          </a:bodyPr>
          <a:lstStyle/>
          <a:p>
            <a:r>
              <a:rPr lang="en-US" sz="1000" dirty="0">
                <a:latin typeface="Tahoma" panose="020B0604030504040204" pitchFamily="34" charset="0"/>
                <a:ea typeface="Tahoma" panose="020B0604030504040204" pitchFamily="34" charset="0"/>
                <a:cs typeface="Tahoma" panose="020B0604030504040204" pitchFamily="34" charset="0"/>
              </a:rPr>
              <a:t>Norwin &amp; Trinity Area School District</a:t>
            </a:r>
          </a:p>
        </p:txBody>
      </p:sp>
      <p:pic>
        <p:nvPicPr>
          <p:cNvPr id="8" name="Picture 7" descr="C:\Users\bonniej\AppData\Local\Microsoft\Windows\Temporary Internet Files\Content.Outlook\P5FQE5P3\2013022614444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629" y="872447"/>
            <a:ext cx="3067050" cy="20526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0" y="3839960"/>
            <a:ext cx="2576512" cy="301804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0507" y="3731548"/>
            <a:ext cx="2560430" cy="315602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7239000" y="4572000"/>
            <a:ext cx="1752600" cy="400110"/>
          </a:xfrm>
          <a:prstGeom prst="rect">
            <a:avLst/>
          </a:prstGeom>
          <a:noFill/>
        </p:spPr>
        <p:txBody>
          <a:bodyPr wrap="square" rtlCol="0">
            <a:spAutoFit/>
          </a:bodyPr>
          <a:lstStyle/>
          <a:p>
            <a:pPr algn="ctr"/>
            <a:r>
              <a:rPr lang="en-US" sz="1000" dirty="0">
                <a:latin typeface="Tahoma" panose="020B0604030504040204" pitchFamily="34" charset="0"/>
                <a:ea typeface="Tahoma" panose="020B0604030504040204" pitchFamily="34" charset="0"/>
                <a:cs typeface="Tahoma" panose="020B0604030504040204" pitchFamily="34" charset="0"/>
              </a:rPr>
              <a:t>Butler Area School District</a:t>
            </a:r>
          </a:p>
          <a:p>
            <a:pPr algn="ctr"/>
            <a:r>
              <a:rPr lang="en-US" sz="1000" dirty="0">
                <a:latin typeface="Tahoma" panose="020B0604030504040204" pitchFamily="34" charset="0"/>
                <a:ea typeface="Tahoma" panose="020B0604030504040204" pitchFamily="34" charset="0"/>
                <a:cs typeface="Tahoma" panose="020B0604030504040204" pitchFamily="34" charset="0"/>
              </a:rPr>
              <a:t>Ideas from  Pinterest!</a:t>
            </a:r>
          </a:p>
        </p:txBody>
      </p:sp>
      <p:sp>
        <p:nvSpPr>
          <p:cNvPr id="13" name="TextBox 12"/>
          <p:cNvSpPr txBox="1"/>
          <p:nvPr/>
        </p:nvSpPr>
        <p:spPr>
          <a:xfrm>
            <a:off x="98590" y="4802832"/>
            <a:ext cx="1383506" cy="553998"/>
          </a:xfrm>
          <a:prstGeom prst="rect">
            <a:avLst/>
          </a:prstGeom>
          <a:noFill/>
        </p:spPr>
        <p:txBody>
          <a:bodyPr wrap="square" rtlCol="0">
            <a:spAutoFit/>
          </a:bodyPr>
          <a:lstStyle/>
          <a:p>
            <a:pPr algn="ctr"/>
            <a:r>
              <a:rPr lang="en-US" sz="1000" dirty="0"/>
              <a:t>West Jefferson Hills School District</a:t>
            </a:r>
          </a:p>
          <a:p>
            <a:pPr algn="ctr"/>
            <a:r>
              <a:rPr lang="en-US" sz="1000" dirty="0"/>
              <a:t>Ideas from Pinterest!</a:t>
            </a:r>
          </a:p>
        </p:txBody>
      </p:sp>
    </p:spTree>
    <p:extLst>
      <p:ext uri="{BB962C8B-B14F-4D97-AF65-F5344CB8AC3E}">
        <p14:creationId xmlns:p14="http://schemas.microsoft.com/office/powerpoint/2010/main" val="247095472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MVC-002F"/>
          <p:cNvPicPr>
            <a:picLocks noChangeAspect="1" noChangeArrowheads="1"/>
          </p:cNvPicPr>
          <p:nvPr/>
        </p:nvPicPr>
        <p:blipFill rotWithShape="1">
          <a:blip r:embed="rId3" cstate="email">
            <a:lum bright="6000"/>
            <a:extLst>
              <a:ext uri="{28A0092B-C50C-407E-A947-70E740481C1C}">
                <a14:useLocalDpi xmlns:a14="http://schemas.microsoft.com/office/drawing/2010/main"/>
              </a:ext>
            </a:extLst>
          </a:blip>
          <a:srcRect/>
          <a:stretch/>
        </p:blipFill>
        <p:spPr bwMode="auto">
          <a:xfrm>
            <a:off x="228600" y="457200"/>
            <a:ext cx="3581400" cy="2571750"/>
          </a:xfrm>
          <a:prstGeom prst="rect">
            <a:avLst/>
          </a:prstGeom>
          <a:ln>
            <a:noFill/>
          </a:ln>
          <a:effectLst>
            <a:outerShdw blurRad="292100" dist="139700" dir="2700000" algn="tl" rotWithShape="0">
              <a:srgbClr val="333333">
                <a:alpha val="65000"/>
              </a:srgbClr>
            </a:outerShdw>
          </a:effectLst>
        </p:spPr>
      </p:pic>
      <p:sp>
        <p:nvSpPr>
          <p:cNvPr id="8201" name="Text Box 9"/>
          <p:cNvSpPr txBox="1">
            <a:spLocks noChangeArrowheads="1"/>
          </p:cNvSpPr>
          <p:nvPr/>
        </p:nvSpPr>
        <p:spPr bwMode="auto">
          <a:xfrm>
            <a:off x="4060209" y="199031"/>
            <a:ext cx="5083791" cy="3785652"/>
          </a:xfrm>
          <a:prstGeom prst="rect">
            <a:avLst/>
          </a:prstGeom>
          <a:noFill/>
          <a:ln w="9525">
            <a:noFill/>
            <a:miter lim="800000"/>
            <a:headEnd/>
            <a:tailEnd/>
          </a:ln>
          <a:effectLst/>
        </p:spPr>
        <p:txBody>
          <a:bodyPr wrap="square">
            <a:spAutoFit/>
          </a:bodyPr>
          <a:lstStyle/>
          <a:p>
            <a:pPr algn="ctr">
              <a:spcBef>
                <a:spcPct val="50000"/>
              </a:spcBef>
            </a:pPr>
            <a:r>
              <a:rPr lang="en-US" sz="2400" b="1" dirty="0">
                <a:latin typeface="Tahoma" pitchFamily="34" charset="0"/>
              </a:rPr>
              <a:t>Reading or Library Center:</a:t>
            </a:r>
          </a:p>
          <a:p>
            <a:pPr>
              <a:spcBef>
                <a:spcPct val="50000"/>
              </a:spcBef>
            </a:pPr>
            <a:r>
              <a:rPr lang="en-US" sz="1600" dirty="0">
                <a:latin typeface="Tahoma" pitchFamily="34" charset="0"/>
              </a:rPr>
              <a:t>Comfortable seating and visual organization of age appropriate books and magazines make the reading center a favorite.  Some additional materials that can be included in a reading center are:</a:t>
            </a:r>
          </a:p>
          <a:p>
            <a:pPr algn="ctr">
              <a:spcBef>
                <a:spcPct val="50000"/>
              </a:spcBef>
            </a:pPr>
            <a:r>
              <a:rPr lang="en-US" sz="1600" dirty="0">
                <a:latin typeface="Tahoma" pitchFamily="34" charset="0"/>
              </a:rPr>
              <a:t>Scrapbooks or Photo Albums</a:t>
            </a:r>
          </a:p>
          <a:p>
            <a:pPr algn="ctr">
              <a:spcBef>
                <a:spcPct val="50000"/>
              </a:spcBef>
            </a:pPr>
            <a:r>
              <a:rPr lang="en-US" sz="1600" dirty="0">
                <a:latin typeface="Tahoma" pitchFamily="34" charset="0"/>
              </a:rPr>
              <a:t>Folder Matching Games</a:t>
            </a:r>
          </a:p>
          <a:p>
            <a:pPr algn="ctr">
              <a:spcBef>
                <a:spcPct val="50000"/>
              </a:spcBef>
            </a:pPr>
            <a:r>
              <a:rPr lang="en-US" sz="1600" dirty="0">
                <a:latin typeface="Tahoma" pitchFamily="34" charset="0"/>
              </a:rPr>
              <a:t>Magnetic Letters</a:t>
            </a:r>
          </a:p>
          <a:p>
            <a:pPr algn="ctr">
              <a:spcBef>
                <a:spcPct val="50000"/>
              </a:spcBef>
            </a:pPr>
            <a:r>
              <a:rPr lang="en-US" sz="1600" dirty="0">
                <a:latin typeface="Tahoma" pitchFamily="34" charset="0"/>
              </a:rPr>
              <a:t>Comic books or Catalogs</a:t>
            </a:r>
          </a:p>
          <a:p>
            <a:pPr algn="ctr">
              <a:spcBef>
                <a:spcPct val="50000"/>
              </a:spcBef>
            </a:pPr>
            <a:r>
              <a:rPr lang="en-US" sz="1600" dirty="0">
                <a:latin typeface="Tahoma" pitchFamily="34" charset="0"/>
              </a:rPr>
              <a:t>Cookbooks or Menus</a:t>
            </a:r>
          </a:p>
          <a:p>
            <a:pPr algn="ctr">
              <a:spcBef>
                <a:spcPct val="50000"/>
              </a:spcBef>
            </a:pPr>
            <a:r>
              <a:rPr lang="en-US" sz="1600" dirty="0">
                <a:latin typeface="Tahoma" pitchFamily="34" charset="0"/>
              </a:rPr>
              <a:t>iPads</a:t>
            </a:r>
          </a:p>
        </p:txBody>
      </p:sp>
      <p:graphicFrame>
        <p:nvGraphicFramePr>
          <p:cNvPr id="8203" name="Object 11"/>
          <p:cNvGraphicFramePr>
            <a:graphicFrameLocks noChangeAspect="1"/>
          </p:cNvGraphicFramePr>
          <p:nvPr>
            <p:extLst>
              <p:ext uri="{D42A27DB-BD31-4B8C-83A1-F6EECF244321}">
                <p14:modId xmlns:p14="http://schemas.microsoft.com/office/powerpoint/2010/main" val="3557597089"/>
              </p:ext>
            </p:extLst>
          </p:nvPr>
        </p:nvGraphicFramePr>
        <p:xfrm>
          <a:off x="96672" y="3733800"/>
          <a:ext cx="3505200" cy="2566496"/>
        </p:xfrm>
        <a:graphic>
          <a:graphicData uri="http://schemas.openxmlformats.org/presentationml/2006/ole">
            <mc:AlternateContent xmlns:mc="http://schemas.openxmlformats.org/markup-compatibility/2006">
              <mc:Choice xmlns:v="urn:schemas-microsoft-com:vml" Requires="v">
                <p:oleObj spid="_x0000_s8465" name="Photo Editor Photo" r:id="rId4" imgW="6095238" imgH="4571429" progId="">
                  <p:embed/>
                </p:oleObj>
              </mc:Choice>
              <mc:Fallback>
                <p:oleObj name="Photo Editor Photo" r:id="rId4" imgW="6095238" imgH="4571429"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2" y="3733800"/>
                        <a:ext cx="3505200" cy="2566496"/>
                      </a:xfrm>
                      <a:prstGeom prst="rect">
                        <a:avLst/>
                      </a:prstGeom>
                      <a:noFill/>
                      <a:ln w="12700">
                        <a:solidFill>
                          <a:schemeClr val="accent1"/>
                        </a:solidFill>
                        <a:miter lim="800000"/>
                        <a:headEnd/>
                        <a:tailEnd/>
                      </a:ln>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2025946536"/>
              </p:ext>
            </p:extLst>
          </p:nvPr>
        </p:nvGraphicFramePr>
        <p:xfrm>
          <a:off x="6092588" y="4522701"/>
          <a:ext cx="2895600" cy="2171700"/>
        </p:xfrm>
        <a:graphic>
          <a:graphicData uri="http://schemas.openxmlformats.org/presentationml/2006/ole">
            <mc:AlternateContent xmlns:mc="http://schemas.openxmlformats.org/markup-compatibility/2006">
              <mc:Choice xmlns:v="urn:schemas-microsoft-com:vml" Requires="v">
                <p:oleObj spid="_x0000_s8466" name="Photo Editor Photo" r:id="rId6" imgW="6095238" imgH="4571429" progId="">
                  <p:embed/>
                </p:oleObj>
              </mc:Choice>
              <mc:Fallback>
                <p:oleObj name="Photo Editor Photo" r:id="rId6" imgW="6095238" imgH="4571429"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2588" y="4522701"/>
                        <a:ext cx="2895600" cy="2171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C:\Users\bonniej\AppData\Local\Microsoft\Windows\Temporary Internet Files\Content.Outlook\2MASK19T\photo (003).JPG"/>
          <p:cNvPicPr/>
          <p:nvPr/>
        </p:nvPicPr>
        <p:blipFill rotWithShape="1">
          <a:blip r:embed="rId8" cstate="email">
            <a:extLst>
              <a:ext uri="{28A0092B-C50C-407E-A947-70E740481C1C}">
                <a14:useLocalDpi xmlns:a14="http://schemas.microsoft.com/office/drawing/2010/main"/>
              </a:ext>
            </a:extLst>
          </a:blip>
          <a:srcRect l="-1786"/>
          <a:stretch/>
        </p:blipFill>
        <p:spPr bwMode="auto">
          <a:xfrm>
            <a:off x="3726976" y="3733800"/>
            <a:ext cx="2209800" cy="249231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extBox 1"/>
          <p:cNvSpPr txBox="1"/>
          <p:nvPr/>
        </p:nvSpPr>
        <p:spPr>
          <a:xfrm>
            <a:off x="228600" y="6396335"/>
            <a:ext cx="2438400" cy="461665"/>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&amp; Keystone Oaks School Districts</a:t>
            </a:r>
          </a:p>
        </p:txBody>
      </p:sp>
      <p:sp>
        <p:nvSpPr>
          <p:cNvPr id="3" name="TextBox 2"/>
          <p:cNvSpPr txBox="1"/>
          <p:nvPr/>
        </p:nvSpPr>
        <p:spPr>
          <a:xfrm>
            <a:off x="3429000" y="6396335"/>
            <a:ext cx="1905000" cy="261610"/>
          </a:xfrm>
          <a:prstGeom prst="rect">
            <a:avLst/>
          </a:prstGeom>
          <a:noFill/>
        </p:spPr>
        <p:txBody>
          <a:bodyPr wrap="square" rtlCol="0">
            <a:spAutoFit/>
          </a:bodyPr>
          <a:lstStyle/>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547281" y="6396335"/>
            <a:ext cx="2209800"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Cindysautisticsupport.com</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7" y="-45292"/>
            <a:ext cx="5704763" cy="1143000"/>
          </a:xfrm>
        </p:spPr>
        <p:txBody>
          <a:bodyPr/>
          <a:lstStyle/>
          <a:p>
            <a:pPr algn="l"/>
            <a:r>
              <a:rPr lang="en-US" sz="2800" dirty="0">
                <a:latin typeface="Tahoma" panose="020B0604030504040204" pitchFamily="34" charset="0"/>
                <a:ea typeface="Tahoma" panose="020B0604030504040204" pitchFamily="34" charset="0"/>
                <a:cs typeface="Tahoma" panose="020B0604030504040204" pitchFamily="34" charset="0"/>
              </a:rPr>
              <a:t>Reading Centers</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Lower and Higher Elementary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263" y="1744253"/>
            <a:ext cx="3023269" cy="330750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1026" y="134231"/>
            <a:ext cx="3144494" cy="237342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6160181"/>
            <a:ext cx="3200400" cy="246221"/>
          </a:xfrm>
          <a:prstGeom prst="rect">
            <a:avLst/>
          </a:prstGeom>
          <a:noFill/>
        </p:spPr>
        <p:txBody>
          <a:bodyPr wrap="square" rtlCol="0">
            <a:spAutoFit/>
          </a:bodyPr>
          <a:lstStyle/>
          <a:p>
            <a:r>
              <a:rPr lang="en-US" sz="1000" dirty="0">
                <a:latin typeface="Tahoma" panose="020B0604030504040204" pitchFamily="34" charset="0"/>
                <a:ea typeface="Tahoma" panose="020B0604030504040204" pitchFamily="34" charset="0"/>
                <a:cs typeface="Tahoma" panose="020B0604030504040204" pitchFamily="34" charset="0"/>
              </a:rPr>
              <a:t>West Jefferson Hills School District</a:t>
            </a:r>
          </a:p>
        </p:txBody>
      </p:sp>
      <p:sp>
        <p:nvSpPr>
          <p:cNvPr id="6" name="TextBox 5"/>
          <p:cNvSpPr txBox="1"/>
          <p:nvPr/>
        </p:nvSpPr>
        <p:spPr>
          <a:xfrm>
            <a:off x="4038600" y="1363678"/>
            <a:ext cx="2514600" cy="246221"/>
          </a:xfrm>
          <a:prstGeom prst="rect">
            <a:avLst/>
          </a:prstGeom>
          <a:noFill/>
        </p:spPr>
        <p:txBody>
          <a:bodyPr wrap="square" rtlCol="0">
            <a:spAutoFit/>
          </a:bodyPr>
          <a:lstStyle/>
          <a:p>
            <a:r>
              <a:rPr lang="en-US" sz="1000" dirty="0"/>
              <a:t>Trinity Area School District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144934" y="3638539"/>
            <a:ext cx="3259841" cy="277877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360177" y="3024171"/>
            <a:ext cx="2667000" cy="1384995"/>
          </a:xfrm>
          <a:prstGeom prst="rect">
            <a:avLst/>
          </a:prstGeom>
          <a:noFill/>
        </p:spPr>
        <p:txBody>
          <a:bodyPr wrap="square" rtlCol="0">
            <a:spAutoFit/>
          </a:bodyPr>
          <a:lstStyle/>
          <a:p>
            <a:r>
              <a:rPr lang="en-US" sz="1400" dirty="0"/>
              <a:t>Note the curtain </a:t>
            </a:r>
            <a:r>
              <a:rPr lang="en-US" sz="1400" dirty="0">
                <a:latin typeface="Tahoma" panose="020B0604030504040204" pitchFamily="34" charset="0"/>
                <a:ea typeface="Tahoma" panose="020B0604030504040204" pitchFamily="34" charset="0"/>
                <a:cs typeface="Tahoma" panose="020B0604030504040204" pitchFamily="34" charset="0"/>
              </a:rPr>
              <a:t>and</a:t>
            </a:r>
            <a:r>
              <a:rPr lang="en-US" sz="1400" dirty="0"/>
              <a:t> beanbag/cushion providing ‘private’ time and a Velcro strip for the student’s schedule card. Favorite stuffed characters to match books are available.</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864944" y="4845255"/>
            <a:ext cx="2277165" cy="1529054"/>
          </a:xfrm>
          <a:prstGeom prst="rect">
            <a:avLst/>
          </a:prstGeom>
        </p:spPr>
      </p:pic>
    </p:spTree>
    <p:extLst>
      <p:ext uri="{BB962C8B-B14F-4D97-AF65-F5344CB8AC3E}">
        <p14:creationId xmlns:p14="http://schemas.microsoft.com/office/powerpoint/2010/main" val="370826742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VC-001F"/>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304800" y="304800"/>
            <a:ext cx="2322513" cy="3429000"/>
          </a:xfrm>
          <a:prstGeom prst="rect">
            <a:avLst/>
          </a:prstGeom>
          <a:noFill/>
          <a:ln w="28575">
            <a:solidFill>
              <a:schemeClr val="accent2"/>
            </a:solidFill>
            <a:miter lim="800000"/>
            <a:headEnd/>
            <a:tailEnd/>
          </a:ln>
        </p:spPr>
      </p:pic>
      <p:pic>
        <p:nvPicPr>
          <p:cNvPr id="9219" name="Picture 3" descr="MVC-010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886200"/>
            <a:ext cx="2819400" cy="2698750"/>
          </a:xfrm>
          <a:prstGeom prst="rect">
            <a:avLst/>
          </a:prstGeom>
          <a:noFill/>
          <a:ln w="28575">
            <a:solidFill>
              <a:schemeClr val="hlink"/>
            </a:solidFill>
            <a:miter lim="800000"/>
            <a:headEnd/>
            <a:tailEnd/>
          </a:ln>
        </p:spPr>
      </p:pic>
      <p:pic>
        <p:nvPicPr>
          <p:cNvPr id="9222" name="Picture 6" descr="art cen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2982456"/>
            <a:ext cx="4419600" cy="3314700"/>
          </a:xfrm>
          <a:prstGeom prst="rect">
            <a:avLst/>
          </a:prstGeom>
          <a:noFill/>
        </p:spPr>
      </p:pic>
      <p:sp>
        <p:nvSpPr>
          <p:cNvPr id="9223" name="Text Box 7"/>
          <p:cNvSpPr txBox="1">
            <a:spLocks noChangeArrowheads="1"/>
          </p:cNvSpPr>
          <p:nvPr/>
        </p:nvSpPr>
        <p:spPr bwMode="auto">
          <a:xfrm>
            <a:off x="2895600" y="304800"/>
            <a:ext cx="5867400" cy="2677656"/>
          </a:xfrm>
          <a:prstGeom prst="rect">
            <a:avLst/>
          </a:prstGeom>
          <a:noFill/>
          <a:ln w="9525">
            <a:noFill/>
            <a:miter lim="800000"/>
            <a:headEnd/>
            <a:tailEnd/>
          </a:ln>
          <a:effectLst/>
        </p:spPr>
        <p:txBody>
          <a:bodyPr>
            <a:spAutoFit/>
          </a:bodyPr>
          <a:lstStyle/>
          <a:p>
            <a:pPr eaLnBrk="0" hangingPunct="0">
              <a:spcBef>
                <a:spcPct val="50000"/>
              </a:spcBef>
            </a:pPr>
            <a:r>
              <a:rPr lang="en-US" sz="2400" b="1" dirty="0">
                <a:latin typeface="Tahoma" pitchFamily="34" charset="0"/>
              </a:rPr>
              <a:t>Art Center:</a:t>
            </a:r>
          </a:p>
          <a:p>
            <a:pPr eaLnBrk="0" hangingPunct="0">
              <a:spcBef>
                <a:spcPct val="50000"/>
              </a:spcBef>
            </a:pPr>
            <a:r>
              <a:rPr lang="en-US" sz="1600" dirty="0">
                <a:latin typeface="Tahoma" pitchFamily="34" charset="0"/>
              </a:rPr>
              <a:t>The art center includes a wide variety of art items.  Materials for drawing, painting, coloring, and making collages can be included.  Careful organization and labeling of storage is important.  Students can be assigned tasks to complete in this area or can be given time to choose materials and activities.</a:t>
            </a:r>
          </a:p>
          <a:p>
            <a:pPr eaLnBrk="0" hangingPunct="0">
              <a:spcBef>
                <a:spcPct val="50000"/>
              </a:spcBef>
            </a:pPr>
            <a:r>
              <a:rPr lang="en-US" sz="1600" dirty="0">
                <a:latin typeface="Tahoma" pitchFamily="34" charset="0"/>
              </a:rPr>
              <a:t>The art center below uses </a:t>
            </a:r>
            <a:r>
              <a:rPr lang="en-US" sz="1600" b="1" dirty="0">
                <a:latin typeface="Tahoma" pitchFamily="34" charset="0"/>
              </a:rPr>
              <a:t>shoe pockets </a:t>
            </a:r>
            <a:r>
              <a:rPr lang="en-US" sz="1600" dirty="0">
                <a:latin typeface="Tahoma" pitchFamily="34" charset="0"/>
              </a:rPr>
              <a:t>to designate each child’s task.  The materials and visuals for completion of the tasks are on the art table.</a:t>
            </a:r>
          </a:p>
        </p:txBody>
      </p:sp>
      <p:sp>
        <p:nvSpPr>
          <p:cNvPr id="2" name="TextBox 1"/>
          <p:cNvSpPr txBox="1"/>
          <p:nvPr/>
        </p:nvSpPr>
        <p:spPr>
          <a:xfrm>
            <a:off x="3505200" y="6584950"/>
            <a:ext cx="39624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 &amp; Intermediate Unit 1</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983" y="228600"/>
            <a:ext cx="5794156" cy="830997"/>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ART CENTER-THEMED/CURRICULAR and COMMERCIAL ITEM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983" y="1219199"/>
            <a:ext cx="2830181" cy="306602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5759" y="2440169"/>
            <a:ext cx="2316082" cy="257707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29200" y="1516839"/>
            <a:ext cx="6081818" cy="92333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The Cat in the Hat, Green Eggs and Ham, and St. Patrick’s Day – Current Regular Education Themes carried over to an Art Center with choices for activities.</a:t>
            </a:r>
          </a:p>
        </p:txBody>
      </p:sp>
      <p:sp>
        <p:nvSpPr>
          <p:cNvPr id="9" name="TextBox 8"/>
          <p:cNvSpPr txBox="1"/>
          <p:nvPr/>
        </p:nvSpPr>
        <p:spPr>
          <a:xfrm>
            <a:off x="2960518" y="2537473"/>
            <a:ext cx="3264999"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Note the visual supports:  Completed models displayed and small ‘x’s to guide placement of the tissue paper</a:t>
            </a:r>
          </a:p>
        </p:txBody>
      </p:sp>
      <p:sp>
        <p:nvSpPr>
          <p:cNvPr id="14" name="TextBox 13"/>
          <p:cNvSpPr txBox="1"/>
          <p:nvPr/>
        </p:nvSpPr>
        <p:spPr>
          <a:xfrm>
            <a:off x="3634717" y="3496227"/>
            <a:ext cx="25908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Keystone Area School District</a:t>
            </a:r>
          </a:p>
        </p:txBody>
      </p:sp>
      <p:cxnSp>
        <p:nvCxnSpPr>
          <p:cNvPr id="6" name="Straight Arrow Connector 5"/>
          <p:cNvCxnSpPr/>
          <p:nvPr/>
        </p:nvCxnSpPr>
        <p:spPr>
          <a:xfrm flipV="1">
            <a:off x="5976582" y="3048000"/>
            <a:ext cx="1110018"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753" y="3951027"/>
            <a:ext cx="2594906" cy="277386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5257800" y="5337959"/>
            <a:ext cx="3657600" cy="14097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405947" y="4157194"/>
            <a:ext cx="2720317" cy="1384995"/>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loved painting from pages in the large ‘Let’s Paint’ booklet.  The teacher placed pages in the art center for the Art Center Activity – nothing to prepare</a:t>
            </a:r>
          </a:p>
        </p:txBody>
      </p:sp>
      <p:sp>
        <p:nvSpPr>
          <p:cNvPr id="2" name="TextBox 1"/>
          <p:cNvSpPr txBox="1"/>
          <p:nvPr/>
        </p:nvSpPr>
        <p:spPr>
          <a:xfrm>
            <a:off x="3405947" y="6477000"/>
            <a:ext cx="1547053"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Trinity Area SD</a:t>
            </a:r>
          </a:p>
        </p:txBody>
      </p:sp>
    </p:spTree>
    <p:extLst>
      <p:ext uri="{BB962C8B-B14F-4D97-AF65-F5344CB8AC3E}">
        <p14:creationId xmlns:p14="http://schemas.microsoft.com/office/powerpoint/2010/main" val="359557842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VC-009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812" y="4067131"/>
            <a:ext cx="3632200" cy="2724150"/>
          </a:xfrm>
          <a:prstGeom prst="rect">
            <a:avLst/>
          </a:prstGeom>
          <a:ln>
            <a:noFill/>
          </a:ln>
          <a:effectLst>
            <a:outerShdw blurRad="292100" dist="139700" dir="2700000" algn="tl" rotWithShape="0">
              <a:srgbClr val="333333">
                <a:alpha val="65000"/>
              </a:srgbClr>
            </a:outerShdw>
          </a:effectLst>
        </p:spPr>
      </p:pic>
      <p:pic>
        <p:nvPicPr>
          <p:cNvPr id="2055" name="Picture 7" descr="MVC-012F"/>
          <p:cNvPicPr>
            <a:picLocks noChangeAspect="1" noChangeArrowheads="1"/>
          </p:cNvPicPr>
          <p:nvPr/>
        </p:nvPicPr>
        <p:blipFill>
          <a:blip r:embed="rId3" cstate="print"/>
          <a:srcRect/>
          <a:stretch>
            <a:fillRect/>
          </a:stretch>
        </p:blipFill>
        <p:spPr bwMode="auto">
          <a:xfrm>
            <a:off x="4724400" y="4191000"/>
            <a:ext cx="4038600" cy="2428875"/>
          </a:xfrm>
          <a:prstGeom prst="rect">
            <a:avLst/>
          </a:prstGeom>
          <a:ln>
            <a:noFill/>
          </a:ln>
          <a:effectLst>
            <a:outerShdw blurRad="292100" dist="139700" dir="2700000" algn="tl" rotWithShape="0">
              <a:srgbClr val="333333">
                <a:alpha val="65000"/>
              </a:srgbClr>
            </a:outerShdw>
          </a:effectLst>
        </p:spPr>
      </p:pic>
      <p:pic>
        <p:nvPicPr>
          <p:cNvPr id="2056" name="Picture 8" descr="MVC-011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52400"/>
            <a:ext cx="2867025" cy="3276600"/>
          </a:xfrm>
          <a:prstGeom prst="rect">
            <a:avLst/>
          </a:prstGeom>
          <a:ln>
            <a:noFill/>
          </a:ln>
          <a:effectLst>
            <a:outerShdw blurRad="292100" dist="139700" dir="2700000" algn="tl" rotWithShape="0">
              <a:srgbClr val="333333">
                <a:alpha val="65000"/>
              </a:srgbClr>
            </a:outerShdw>
          </a:effectLst>
        </p:spPr>
      </p:pic>
      <p:sp>
        <p:nvSpPr>
          <p:cNvPr id="2057" name="Text Box 9"/>
          <p:cNvSpPr txBox="1">
            <a:spLocks noChangeArrowheads="1"/>
          </p:cNvSpPr>
          <p:nvPr/>
        </p:nvSpPr>
        <p:spPr bwMode="auto">
          <a:xfrm>
            <a:off x="3657600" y="1"/>
            <a:ext cx="5181600" cy="4031873"/>
          </a:xfrm>
          <a:prstGeom prst="rect">
            <a:avLst/>
          </a:prstGeom>
          <a:noFill/>
          <a:ln w="9525">
            <a:noFill/>
            <a:miter lim="800000"/>
            <a:headEnd/>
            <a:tailEnd/>
          </a:ln>
          <a:effectLst/>
        </p:spPr>
        <p:txBody>
          <a:bodyPr wrap="square">
            <a:spAutoFit/>
          </a:bodyPr>
          <a:lstStyle/>
          <a:p>
            <a:pPr marL="342900" indent="-342900" algn="ctr">
              <a:spcBef>
                <a:spcPct val="50000"/>
              </a:spcBef>
            </a:pPr>
            <a:r>
              <a:rPr lang="en-US" sz="2400" b="1" dirty="0">
                <a:latin typeface="Tahoma" pitchFamily="34" charset="0"/>
              </a:rPr>
              <a:t>Writing Center:</a:t>
            </a:r>
          </a:p>
          <a:p>
            <a:pPr marL="342900" indent="-342900">
              <a:spcBef>
                <a:spcPct val="50000"/>
              </a:spcBef>
            </a:pPr>
            <a:r>
              <a:rPr lang="en-US" sz="1600" dirty="0">
                <a:latin typeface="Tahoma" pitchFamily="34" charset="0"/>
              </a:rPr>
              <a:t>	This writing center is set up so that each student has individualized tasks to complete.  The folders are labeled and visually organized to increase independence at this center.  Materials that can be located at a writing center can include:</a:t>
            </a:r>
          </a:p>
          <a:p>
            <a:pPr marL="342900" indent="-342900">
              <a:buFontTx/>
              <a:buChar char="•"/>
            </a:pPr>
            <a:r>
              <a:rPr lang="en-US" sz="1600" dirty="0">
                <a:latin typeface="Tahoma" pitchFamily="34" charset="0"/>
              </a:rPr>
              <a:t>A variety of writing utensils</a:t>
            </a:r>
          </a:p>
          <a:p>
            <a:pPr marL="342900" indent="-342900">
              <a:buFontTx/>
              <a:buChar char="•"/>
            </a:pPr>
            <a:r>
              <a:rPr lang="en-US" sz="1600" dirty="0">
                <a:latin typeface="Tahoma" pitchFamily="34" charset="0"/>
              </a:rPr>
              <a:t>Variety of paper, white boards, Etch-A-Sketch or </a:t>
            </a:r>
            <a:r>
              <a:rPr lang="en-US" sz="1600" dirty="0" err="1">
                <a:latin typeface="Tahoma" pitchFamily="34" charset="0"/>
              </a:rPr>
              <a:t>Magnadoodle</a:t>
            </a:r>
            <a:r>
              <a:rPr lang="en-US" sz="1600" dirty="0">
                <a:latin typeface="Tahoma" pitchFamily="34" charset="0"/>
              </a:rPr>
              <a:t>, </a:t>
            </a:r>
          </a:p>
          <a:p>
            <a:pPr marL="342900" indent="-342900">
              <a:buFontTx/>
              <a:buChar char="•"/>
            </a:pPr>
            <a:r>
              <a:rPr lang="en-US" sz="1600" dirty="0">
                <a:latin typeface="Tahoma" pitchFamily="34" charset="0"/>
              </a:rPr>
              <a:t>Journals, diaries</a:t>
            </a:r>
          </a:p>
          <a:p>
            <a:pPr marL="342900" indent="-342900">
              <a:buFontTx/>
              <a:buChar char="•"/>
            </a:pPr>
            <a:r>
              <a:rPr lang="en-US" sz="1600" dirty="0">
                <a:latin typeface="Tahoma" pitchFamily="34" charset="0"/>
              </a:rPr>
              <a:t>Stencils, scissors, glue, tape, paper clips, stapler</a:t>
            </a:r>
          </a:p>
          <a:p>
            <a:pPr marL="342900" indent="-342900">
              <a:buFontTx/>
              <a:buChar char="•"/>
            </a:pPr>
            <a:r>
              <a:rPr lang="en-US" sz="1600" dirty="0">
                <a:latin typeface="Tahoma" pitchFamily="34" charset="0"/>
              </a:rPr>
              <a:t>Lap top/ Ipad</a:t>
            </a:r>
          </a:p>
          <a:p>
            <a:pPr marL="342900" indent="-342900">
              <a:buFontTx/>
              <a:buChar char="•"/>
            </a:pPr>
            <a:r>
              <a:rPr lang="en-US" sz="1600" dirty="0">
                <a:latin typeface="Tahoma" pitchFamily="34" charset="0"/>
              </a:rPr>
              <a:t>Alphabet stamp sets</a:t>
            </a:r>
          </a:p>
          <a:p>
            <a:pPr marL="342900" indent="-342900">
              <a:buFontTx/>
              <a:buChar char="•"/>
            </a:pPr>
            <a:r>
              <a:rPr lang="en-US" sz="1600" dirty="0">
                <a:latin typeface="Tahoma" pitchFamily="34" charset="0"/>
              </a:rPr>
              <a:t>Envelopes, stationary</a:t>
            </a:r>
          </a:p>
          <a:p>
            <a:pPr marL="285750" indent="-285750">
              <a:buFont typeface="Arial" panose="020B0604020202020204" pitchFamily="34" charset="0"/>
              <a:buChar char="•"/>
            </a:pPr>
            <a:r>
              <a:rPr lang="en-US" sz="1600" dirty="0">
                <a:latin typeface="Tahoma" pitchFamily="34" charset="0"/>
              </a:rPr>
              <a:t>Class Materials that promote IEP goal completion</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228600"/>
            <a:ext cx="2333625" cy="300037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1002" y="547974"/>
            <a:ext cx="2667000" cy="45053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7415" y="3568818"/>
            <a:ext cx="2645785" cy="3225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495485" y="1544121"/>
            <a:ext cx="2895600"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Shoe holder art storage</a:t>
            </a:r>
          </a:p>
        </p:txBody>
      </p:sp>
      <p:sp>
        <p:nvSpPr>
          <p:cNvPr id="8" name="TextBox 7"/>
          <p:cNvSpPr txBox="1"/>
          <p:nvPr/>
        </p:nvSpPr>
        <p:spPr>
          <a:xfrm>
            <a:off x="3113809" y="2745060"/>
            <a:ext cx="2524991" cy="2585323"/>
          </a:xfrm>
          <a:prstGeom prst="rect">
            <a:avLst/>
          </a:prstGeom>
          <a:noFill/>
        </p:spPr>
        <p:txBody>
          <a:bodyPr wrap="square" rtlCol="0">
            <a:spAutoFit/>
          </a:bodyPr>
          <a:lstStyle/>
          <a:p>
            <a:pPr algn="ctr"/>
            <a:r>
              <a:rPr lang="en-US" dirty="0">
                <a:latin typeface="ThisTahoma"/>
                <a:ea typeface="Tahoma" panose="020B0604030504040204" pitchFamily="34" charset="0"/>
                <a:cs typeface="Tahoma" panose="020B0604030504040204" pitchFamily="34" charset="0"/>
              </a:rPr>
              <a:t>This container sequences the materials needed for a project.  Student has a matching strip of colors to designate the order with a reward shown at the completion of the strip.</a:t>
            </a:r>
          </a:p>
        </p:txBody>
      </p:sp>
      <p:cxnSp>
        <p:nvCxnSpPr>
          <p:cNvPr id="10" name="Straight Arrow Connector 9"/>
          <p:cNvCxnSpPr/>
          <p:nvPr/>
        </p:nvCxnSpPr>
        <p:spPr>
          <a:xfrm flipH="1">
            <a:off x="2286000" y="3084903"/>
            <a:ext cx="1309689" cy="1182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3285" y="331854"/>
            <a:ext cx="2514600" cy="646331"/>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Art area </a:t>
            </a:r>
            <a:r>
              <a:rPr lang="en-US" dirty="0">
                <a:latin typeface="Tahoma" panose="020B0604030504040204" pitchFamily="34" charset="0"/>
                <a:ea typeface="Tahoma" panose="020B0604030504040204" pitchFamily="34" charset="0"/>
                <a:cs typeface="Tahoma" panose="020B0604030504040204" pitchFamily="34" charset="0"/>
              </a:rPr>
              <a:t>located near sink</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09409" y="4302457"/>
            <a:ext cx="2794689" cy="2317548"/>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4249713" y="5354737"/>
            <a:ext cx="2141289" cy="1066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4593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78475"/>
            <a:ext cx="4419600" cy="830997"/>
          </a:xfrm>
          <a:prstGeom prst="rect">
            <a:avLst/>
          </a:prstGeom>
          <a:noFill/>
          <a:ln w="9525">
            <a:noFill/>
            <a:miter lim="800000"/>
            <a:headEnd/>
            <a:tailEnd/>
          </a:ln>
          <a:effectLst/>
        </p:spPr>
        <p:txBody>
          <a:bodyPr wrap="square">
            <a:spAutoFit/>
          </a:bodyPr>
          <a:lstStyle/>
          <a:p>
            <a:pPr algn="ctr" eaLnBrk="0" hangingPunct="0">
              <a:spcBef>
                <a:spcPct val="50000"/>
              </a:spcBef>
            </a:pPr>
            <a:r>
              <a:rPr lang="en-US" sz="2400" b="1" dirty="0">
                <a:latin typeface="Tahoma" pitchFamily="34" charset="0"/>
              </a:rPr>
              <a:t>Art Centers Middle &amp; High School  </a:t>
            </a:r>
          </a:p>
        </p:txBody>
      </p:sp>
      <p:pic>
        <p:nvPicPr>
          <p:cNvPr id="6" name="Picture 3" descr="art high schoo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845360"/>
            <a:ext cx="3952853" cy="296464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48200" y="152400"/>
            <a:ext cx="3810000" cy="1569660"/>
          </a:xfrm>
          <a:prstGeom prst="rect">
            <a:avLst/>
          </a:prstGeom>
          <a:solidFill>
            <a:srgbClr val="00B0F0"/>
          </a:solid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Art centers for older students include a variety of age-appropriate materials that can include Special Interest Areas as well.  This type of center serves as a leisure activity that can follow students into adulthood.</a:t>
            </a:r>
          </a:p>
        </p:txBody>
      </p:sp>
      <p:pic>
        <p:nvPicPr>
          <p:cNvPr id="9" name="Picture 8" descr="C:\Users\bonniej\AppData\Local\Microsoft\Windows\Temporary Internet Files\Content.IE5\83UM6MWJ\IMG_062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3446" y="1881078"/>
            <a:ext cx="3343275" cy="217651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207611" y="2738272"/>
            <a:ext cx="1507389" cy="462128"/>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a:t>
            </a:r>
          </a:p>
        </p:txBody>
      </p:sp>
      <p:pic>
        <p:nvPicPr>
          <p:cNvPr id="7" name="Picture 6"/>
          <p:cNvPicPr/>
          <p:nvPr/>
        </p:nvPicPr>
        <p:blipFill>
          <a:blip r:embed="rId4"/>
          <a:stretch>
            <a:fillRect/>
          </a:stretch>
        </p:blipFill>
        <p:spPr>
          <a:xfrm>
            <a:off x="585777" y="3581400"/>
            <a:ext cx="2476500" cy="3048000"/>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5"/>
          <a:stretch>
            <a:fillRect/>
          </a:stretch>
        </p:blipFill>
        <p:spPr>
          <a:xfrm>
            <a:off x="6019800" y="4371226"/>
            <a:ext cx="2735627" cy="22047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062277" y="4953000"/>
            <a:ext cx="2805123" cy="1077218"/>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Art Center – students can work here or gather items and take to their designated area</a:t>
            </a:r>
          </a:p>
        </p:txBody>
      </p:sp>
      <p:cxnSp>
        <p:nvCxnSpPr>
          <p:cNvPr id="5" name="Straight Arrow Connector 4"/>
          <p:cNvCxnSpPr/>
          <p:nvPr/>
        </p:nvCxnSpPr>
        <p:spPr>
          <a:xfrm>
            <a:off x="3352800" y="4648200"/>
            <a:ext cx="22098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52800" y="6575946"/>
            <a:ext cx="22098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Butler Middle School</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228600"/>
            <a:ext cx="3962400" cy="1323439"/>
          </a:xfrm>
          <a:prstGeom prst="rect">
            <a:avLst/>
          </a:prstGeom>
          <a:noFill/>
          <a:ln w="9525">
            <a:noFill/>
            <a:miter lim="800000"/>
            <a:headEnd/>
            <a:tailEnd/>
          </a:ln>
          <a:effectLst/>
        </p:spPr>
        <p:txBody>
          <a:bodyPr>
            <a:spAutoFit/>
          </a:bodyPr>
          <a:lstStyle/>
          <a:p>
            <a:pPr algn="ctr" eaLnBrk="0" hangingPunct="0">
              <a:spcBef>
                <a:spcPct val="50000"/>
              </a:spcBef>
            </a:pPr>
            <a:r>
              <a:rPr lang="en-US" sz="2000" b="1" dirty="0">
                <a:latin typeface="Tahoma" pitchFamily="34" charset="0"/>
              </a:rPr>
              <a:t>LANGUAGE ARTS - Teachers utilize materials found in their classrooms to create centers</a:t>
            </a:r>
          </a:p>
        </p:txBody>
      </p:sp>
      <p:sp>
        <p:nvSpPr>
          <p:cNvPr id="10247" name="Text Box 7"/>
          <p:cNvSpPr txBox="1">
            <a:spLocks noChangeArrowheads="1"/>
          </p:cNvSpPr>
          <p:nvPr/>
        </p:nvSpPr>
        <p:spPr bwMode="auto">
          <a:xfrm>
            <a:off x="4953000" y="1676400"/>
            <a:ext cx="2895600" cy="1615827"/>
          </a:xfrm>
          <a:prstGeom prst="rect">
            <a:avLst/>
          </a:prstGeom>
          <a:noFill/>
          <a:ln w="9525">
            <a:noFill/>
            <a:miter lim="800000"/>
            <a:headEnd/>
            <a:tailEnd/>
          </a:ln>
          <a:effectLst/>
        </p:spPr>
        <p:txBody>
          <a:bodyPr>
            <a:spAutoFit/>
          </a:bodyPr>
          <a:lstStyle/>
          <a:p>
            <a:pPr>
              <a:spcBef>
                <a:spcPct val="50000"/>
              </a:spcBef>
            </a:pPr>
            <a:r>
              <a:rPr lang="en-US" dirty="0"/>
              <a:t>This center was made from an existing child easel and cut-outs from a coloring book:</a:t>
            </a:r>
          </a:p>
          <a:p>
            <a:pPr>
              <a:spcBef>
                <a:spcPct val="50000"/>
              </a:spcBef>
            </a:pPr>
            <a:endParaRPr lang="en-US" dirty="0"/>
          </a:p>
        </p:txBody>
      </p:sp>
      <p:pic>
        <p:nvPicPr>
          <p:cNvPr id="6" name="Picture 5" descr="C:\Users\bonniej\AppData\Local\Microsoft\Windows\Temporary Internet Files\Content.Outlook\P5FQE5P3\photo 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905000"/>
            <a:ext cx="4201160" cy="3286125"/>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a:off x="5410200" y="2895600"/>
            <a:ext cx="990600" cy="304800"/>
          </a:xfrm>
          <a:prstGeom prst="lef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5380672"/>
            <a:ext cx="5257800" cy="1477328"/>
          </a:xfrm>
          <a:prstGeom prst="rect">
            <a:avLst/>
          </a:prstGeom>
          <a:noFill/>
        </p:spPr>
        <p:txBody>
          <a:bodyPr wrap="square" rtlCol="0">
            <a:spAutoFit/>
          </a:bodyPr>
          <a:lstStyle/>
          <a:p>
            <a:r>
              <a:rPr lang="en-US" dirty="0"/>
              <a:t>This center utilized a dry erase board and magnetic letters.  Note the visual support ‘mini-schedule’ for words.  As the student completes making the word he/she checks it off as completed</a:t>
            </a:r>
          </a:p>
        </p:txBody>
      </p:sp>
      <p:cxnSp>
        <p:nvCxnSpPr>
          <p:cNvPr id="13" name="Straight Arrow Connector 12"/>
          <p:cNvCxnSpPr/>
          <p:nvPr/>
        </p:nvCxnSpPr>
        <p:spPr>
          <a:xfrm flipV="1">
            <a:off x="5486400" y="5029200"/>
            <a:ext cx="7620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48400" y="6629400"/>
            <a:ext cx="184731" cy="369332"/>
          </a:xfrm>
          <a:prstGeom prst="rect">
            <a:avLst/>
          </a:prstGeom>
          <a:noFill/>
        </p:spPr>
        <p:txBody>
          <a:bodyPr wrap="none" rtlCol="0">
            <a:spAutoFit/>
          </a:bodyPr>
          <a:lstStyle/>
          <a:p>
            <a:endParaRPr lang="en-US" dirty="0"/>
          </a:p>
        </p:txBody>
      </p:sp>
      <p:sp>
        <p:nvSpPr>
          <p:cNvPr id="15" name="TextBox 14"/>
          <p:cNvSpPr txBox="1"/>
          <p:nvPr/>
        </p:nvSpPr>
        <p:spPr>
          <a:xfrm>
            <a:off x="6553200" y="457200"/>
            <a:ext cx="2286000" cy="246221"/>
          </a:xfrm>
          <a:prstGeom prst="rect">
            <a:avLst/>
          </a:prstGeom>
          <a:noFill/>
        </p:spPr>
        <p:txBody>
          <a:bodyPr wrap="square" rtlCol="0">
            <a:spAutoFit/>
          </a:bodyPr>
          <a:lstStyle/>
          <a:p>
            <a:r>
              <a:rPr lang="en-US" sz="1000" dirty="0"/>
              <a:t>Chartiers Valley Primary School</a:t>
            </a:r>
          </a:p>
        </p:txBody>
      </p:sp>
      <p:pic>
        <p:nvPicPr>
          <p:cNvPr id="11" name="Picture 10" descr="C:\Users\bonniej\AppData\Local\Microsoft\Windows\Temporary Internet Files\Content.Outlook\P5FQE5P3\photo 1.JPG"/>
          <p:cNvPicPr/>
          <p:nvPr/>
        </p:nvPicPr>
        <p:blipFill rotWithShape="1">
          <a:blip r:embed="rId3" cstate="email">
            <a:extLst>
              <a:ext uri="{28A0092B-C50C-407E-A947-70E740481C1C}">
                <a14:useLocalDpi xmlns:a14="http://schemas.microsoft.com/office/drawing/2010/main"/>
              </a:ext>
            </a:extLst>
          </a:blip>
          <a:srcRect/>
          <a:stretch/>
        </p:blipFill>
        <p:spPr bwMode="auto">
          <a:xfrm>
            <a:off x="6433131" y="3214048"/>
            <a:ext cx="2428306" cy="2819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4572000" cy="923330"/>
          </a:xfrm>
          <a:prstGeom prst="rect">
            <a:avLst/>
          </a:prstGeom>
        </p:spPr>
        <p:txBody>
          <a:bodyPr>
            <a:spAutoFit/>
          </a:bodyPr>
          <a:lstStyle/>
          <a:p>
            <a:pPr algn="ctr" eaLnBrk="0" hangingPunct="0">
              <a:spcBef>
                <a:spcPct val="50000"/>
              </a:spcBef>
            </a:pPr>
            <a:r>
              <a:rPr lang="en-US" b="1" dirty="0">
                <a:latin typeface="Tahoma" pitchFamily="34" charset="0"/>
              </a:rPr>
              <a:t>LANGUAGE ARTS - Teachers make &amp; use materials found in their classrooms to create centers</a:t>
            </a:r>
          </a:p>
        </p:txBody>
      </p:sp>
      <p:pic>
        <p:nvPicPr>
          <p:cNvPr id="3" name="Picture 2" descr="C:\Users\bonniej\AppData\Local\Microsoft\Windows\Temporary Internet Files\Content.IE5\J9RS9IUB\photo.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78020" y="1524000"/>
            <a:ext cx="2209800" cy="3657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Picture 3" descr="C:\Users\bonniej\AppData\Local\Microsoft\Windows\Temporary Internet Files\Content.IE5\2W06QLZM\photo.JPG"/>
          <p:cNvPicPr/>
          <p:nvPr/>
        </p:nvPicPr>
        <p:blipFill rotWithShape="1">
          <a:blip r:embed="rId3" cstate="email">
            <a:extLst>
              <a:ext uri="{28A0092B-C50C-407E-A947-70E740481C1C}">
                <a14:useLocalDpi xmlns:a14="http://schemas.microsoft.com/office/drawing/2010/main"/>
              </a:ext>
            </a:extLst>
          </a:blip>
          <a:srcRect/>
          <a:stretch/>
        </p:blipFill>
        <p:spPr bwMode="auto">
          <a:xfrm>
            <a:off x="2743200" y="2209800"/>
            <a:ext cx="1653540" cy="26955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C:\Users\bonniej\AppData\Local\Microsoft\Windows\Temporary Internet Files\Content.IE5\MT2HLZBP\photo.JPG"/>
          <p:cNvPicPr/>
          <p:nvPr/>
        </p:nvPicPr>
        <p:blipFill rotWithShape="1">
          <a:blip r:embed="rId4" cstate="print">
            <a:extLst>
              <a:ext uri="{28A0092B-C50C-407E-A947-70E740481C1C}">
                <a14:useLocalDpi xmlns:a14="http://schemas.microsoft.com/office/drawing/2010/main" val="0"/>
              </a:ext>
            </a:extLst>
          </a:blip>
          <a:srcRect r="-1"/>
          <a:stretch/>
        </p:blipFill>
        <p:spPr bwMode="auto">
          <a:xfrm>
            <a:off x="4857806" y="1219200"/>
            <a:ext cx="3371793" cy="3200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TextBox 6"/>
          <p:cNvSpPr txBox="1"/>
          <p:nvPr/>
        </p:nvSpPr>
        <p:spPr>
          <a:xfrm>
            <a:off x="304800" y="5687704"/>
            <a:ext cx="3435881"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Magnetic Shelves and dividers used for make words</a:t>
            </a:r>
          </a:p>
        </p:txBody>
      </p:sp>
      <p:cxnSp>
        <p:nvCxnSpPr>
          <p:cNvPr id="9" name="Straight Arrow Connector 8"/>
          <p:cNvCxnSpPr/>
          <p:nvPr/>
        </p:nvCxnSpPr>
        <p:spPr>
          <a:xfrm flipH="1" flipV="1">
            <a:off x="1447800" y="4760741"/>
            <a:ext cx="340370" cy="8780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345325" y="4857510"/>
            <a:ext cx="626475" cy="8301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94200" y="5189534"/>
            <a:ext cx="3979275" cy="92333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CVC Word Building: Magnetic Tray – found in car repair section to catch oil and magnetic letters</a:t>
            </a:r>
          </a:p>
        </p:txBody>
      </p:sp>
      <p:cxnSp>
        <p:nvCxnSpPr>
          <p:cNvPr id="15" name="Straight Arrow Connector 14"/>
          <p:cNvCxnSpPr/>
          <p:nvPr/>
        </p:nvCxnSpPr>
        <p:spPr>
          <a:xfrm flipV="1">
            <a:off x="6019800" y="4191000"/>
            <a:ext cx="1143000" cy="10816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00800" y="304800"/>
            <a:ext cx="2590800" cy="400110"/>
          </a:xfrm>
          <a:prstGeom prst="rect">
            <a:avLst/>
          </a:prstGeom>
          <a:noFill/>
        </p:spPr>
        <p:txBody>
          <a:bodyPr wrap="square" rtlCol="0">
            <a:spAutoFit/>
          </a:bodyPr>
          <a:lstStyle/>
          <a:p>
            <a:pPr algn="ctr"/>
            <a:r>
              <a:rPr lang="en-US" sz="1000" dirty="0"/>
              <a:t>Keystone Oaks &amp; </a:t>
            </a:r>
            <a:r>
              <a:rPr lang="en-US" sz="1000" dirty="0" err="1"/>
              <a:t>Chartiers</a:t>
            </a:r>
            <a:r>
              <a:rPr lang="en-US" sz="1000" dirty="0"/>
              <a:t> Valley School Districts</a:t>
            </a:r>
          </a:p>
        </p:txBody>
      </p:sp>
    </p:spTree>
    <p:extLst>
      <p:ext uri="{BB962C8B-B14F-4D97-AF65-F5344CB8AC3E}">
        <p14:creationId xmlns:p14="http://schemas.microsoft.com/office/powerpoint/2010/main" val="259251517"/>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42" y="152400"/>
            <a:ext cx="4572000" cy="923330"/>
          </a:xfrm>
          <a:prstGeom prst="rect">
            <a:avLst/>
          </a:prstGeom>
        </p:spPr>
        <p:txBody>
          <a:bodyPr>
            <a:spAutoFit/>
          </a:bodyPr>
          <a:lstStyle/>
          <a:p>
            <a:pPr algn="ctr" eaLnBrk="0" hangingPunct="0">
              <a:spcBef>
                <a:spcPct val="50000"/>
              </a:spcBef>
            </a:pPr>
            <a:r>
              <a:rPr lang="en-US" b="1" dirty="0">
                <a:latin typeface="Tahoma" pitchFamily="34" charset="0"/>
              </a:rPr>
              <a:t>LANGUAGE ARTS - Teachers use materials found in their classrooms to create centers</a:t>
            </a:r>
          </a:p>
        </p:txBody>
      </p:sp>
      <p:pic>
        <p:nvPicPr>
          <p:cNvPr id="3" name="Picture 2" descr="C:\Users\bonniej\AppData\Local\Microsoft\Windows\Temporary Internet Files\Content.Outlook\P5FQE5P3\photo (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042" y="1524000"/>
            <a:ext cx="4053158" cy="4800600"/>
          </a:xfrm>
          <a:prstGeom prst="rect">
            <a:avLst/>
          </a:prstGeom>
          <a:ln>
            <a:noFill/>
          </a:ln>
          <a:effectLst>
            <a:outerShdw blurRad="292100" dist="139700" dir="2700000" algn="tl" rotWithShape="0">
              <a:srgbClr val="333333">
                <a:alpha val="65000"/>
              </a:srgbClr>
            </a:outerShdw>
          </a:effectLst>
        </p:spPr>
      </p:pic>
      <p:pic>
        <p:nvPicPr>
          <p:cNvPr id="4" name="Picture 3" descr="C:\Users\bonniej\AppData\Local\Microsoft\Windows\Temporary Internet Files\Content.Outlook\2MASK19T\photo (004).JPG"/>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505200" cy="47529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6000" y="381000"/>
            <a:ext cx="2819400" cy="246221"/>
          </a:xfrm>
          <a:prstGeom prst="rect">
            <a:avLst/>
          </a:prstGeom>
          <a:noFill/>
        </p:spPr>
        <p:txBody>
          <a:bodyPr wrap="square" rtlCol="0">
            <a:spAutoFit/>
          </a:bodyPr>
          <a:lstStyle/>
          <a:p>
            <a:r>
              <a:rPr lang="en-US" sz="1000" dirty="0"/>
              <a:t>Chartiers Valley &amp; Keystone Oaks Districts</a:t>
            </a:r>
          </a:p>
        </p:txBody>
      </p:sp>
    </p:spTree>
    <p:extLst>
      <p:ext uri="{BB962C8B-B14F-4D97-AF65-F5344CB8AC3E}">
        <p14:creationId xmlns:p14="http://schemas.microsoft.com/office/powerpoint/2010/main" val="32362334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210787"/>
            <a:ext cx="3505200" cy="399852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210787"/>
            <a:ext cx="2914650" cy="38862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0400" y="4119748"/>
            <a:ext cx="3324225" cy="2590800"/>
          </a:xfrm>
          <a:prstGeom prst="rect">
            <a:avLst/>
          </a:prstGeom>
        </p:spPr>
      </p:pic>
      <p:sp>
        <p:nvSpPr>
          <p:cNvPr id="5" name="TextBox 4"/>
          <p:cNvSpPr txBox="1"/>
          <p:nvPr/>
        </p:nvSpPr>
        <p:spPr>
          <a:xfrm>
            <a:off x="3886200" y="990600"/>
            <a:ext cx="1219200" cy="646331"/>
          </a:xfrm>
          <a:prstGeom prst="rect">
            <a:avLst/>
          </a:prstGeom>
          <a:noFill/>
        </p:spPr>
        <p:txBody>
          <a:bodyPr wrap="square" rtlCol="0">
            <a:spAutoFit/>
          </a:bodyPr>
          <a:lstStyle/>
          <a:p>
            <a:r>
              <a:rPr lang="en-US" dirty="0"/>
              <a:t>Phonics:</a:t>
            </a:r>
          </a:p>
          <a:p>
            <a:r>
              <a:rPr lang="en-US" dirty="0">
                <a:latin typeface="Tahoma" panose="020B0604030504040204" pitchFamily="34" charset="0"/>
                <a:ea typeface="Tahoma" panose="020B0604030504040204" pitchFamily="34" charset="0"/>
                <a:cs typeface="Tahoma" panose="020B0604030504040204" pitchFamily="34" charset="0"/>
              </a:rPr>
              <a:t>Word</a:t>
            </a:r>
            <a:r>
              <a:rPr lang="en-US" dirty="0"/>
              <a:t> sort</a:t>
            </a:r>
          </a:p>
        </p:txBody>
      </p:sp>
      <p:cxnSp>
        <p:nvCxnSpPr>
          <p:cNvPr id="7" name="Straight Arrow Connector 6"/>
          <p:cNvCxnSpPr/>
          <p:nvPr/>
        </p:nvCxnSpPr>
        <p:spPr>
          <a:xfrm flipH="1">
            <a:off x="3848100" y="1842102"/>
            <a:ext cx="633412" cy="215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95800" y="1752600"/>
            <a:ext cx="609600" cy="305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7140" y="4537985"/>
            <a:ext cx="2718460" cy="2031325"/>
          </a:xfrm>
          <a:prstGeom prst="rect">
            <a:avLst/>
          </a:prstGeom>
          <a:noFill/>
        </p:spPr>
        <p:txBody>
          <a:bodyPr wrap="square" rtlCol="0">
            <a:spAutoFit/>
          </a:bodyPr>
          <a:lstStyle/>
          <a:p>
            <a:pPr algn="ctr"/>
            <a:r>
              <a:rPr lang="en-US" dirty="0">
                <a:latin typeface="SpellTahoma"/>
                <a:ea typeface="Tahoma" panose="020B0604030504040204" pitchFamily="34" charset="0"/>
                <a:cs typeface="Tahoma" panose="020B0604030504040204" pitchFamily="34" charset="0"/>
              </a:rPr>
              <a:t>Spelling Center – Student can use magnetic letters or write on white board.  When completed student flips the word over in the holders</a:t>
            </a:r>
          </a:p>
        </p:txBody>
      </p:sp>
      <p:cxnSp>
        <p:nvCxnSpPr>
          <p:cNvPr id="12" name="Straight Arrow Connector 11"/>
          <p:cNvCxnSpPr/>
          <p:nvPr/>
        </p:nvCxnSpPr>
        <p:spPr>
          <a:xfrm flipV="1">
            <a:off x="2133600" y="4953000"/>
            <a:ext cx="1714500" cy="16163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14640" y="4260986"/>
            <a:ext cx="2133600" cy="2308324"/>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Language Arts Classroom Materials to Create Centers</a:t>
            </a:r>
          </a:p>
        </p:txBody>
      </p:sp>
    </p:spTree>
    <p:extLst>
      <p:ext uri="{BB962C8B-B14F-4D97-AF65-F5344CB8AC3E}">
        <p14:creationId xmlns:p14="http://schemas.microsoft.com/office/powerpoint/2010/main" val="345743514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183958"/>
            <a:ext cx="4572000" cy="923330"/>
          </a:xfrm>
          <a:prstGeom prst="rect">
            <a:avLst/>
          </a:prstGeom>
        </p:spPr>
        <p:txBody>
          <a:bodyPr>
            <a:spAutoFit/>
          </a:bodyPr>
          <a:lstStyle/>
          <a:p>
            <a:pPr algn="ctr" eaLnBrk="0" hangingPunct="0">
              <a:spcBef>
                <a:spcPct val="50000"/>
              </a:spcBef>
            </a:pPr>
            <a:r>
              <a:rPr lang="en-US" b="1" dirty="0">
                <a:latin typeface="Tahoma" pitchFamily="34" charset="0"/>
              </a:rPr>
              <a:t>LANGUAGE ARTS - Teachers use materials found in their classrooms to create centers</a:t>
            </a:r>
          </a:p>
        </p:txBody>
      </p:sp>
      <p:pic>
        <p:nvPicPr>
          <p:cNvPr id="3" name="Picture 2" descr="C:\Users\bonniej\AppData\Local\Microsoft\Windows\Temporary Internet Files\Content.Outlook\P5FQE5P3\photo 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81000"/>
            <a:ext cx="3962399" cy="4876800"/>
          </a:xfrm>
          <a:prstGeom prst="rect">
            <a:avLst/>
          </a:prstGeom>
          <a:ln>
            <a:noFill/>
          </a:ln>
          <a:effectLst>
            <a:outerShdw blurRad="292100" dist="139700" dir="2700000" algn="tl" rotWithShape="0">
              <a:srgbClr val="333333">
                <a:alpha val="65000"/>
              </a:srgbClr>
            </a:outerShdw>
          </a:effectLst>
        </p:spPr>
      </p:pic>
      <p:pic>
        <p:nvPicPr>
          <p:cNvPr id="6" name="Picture 5" descr="C:\Users\bonniej\AppData\Local\Microsoft\Windows\Temporary Internet Files\Content.Outlook\P5FQE5P3\photo 3.JPG"/>
          <p:cNvPicPr/>
          <p:nvPr/>
        </p:nvPicPr>
        <p:blipFill rotWithShape="1">
          <a:blip r:embed="rId3" cstate="email">
            <a:extLst>
              <a:ext uri="{28A0092B-C50C-407E-A947-70E740481C1C}">
                <a14:useLocalDpi xmlns:a14="http://schemas.microsoft.com/office/drawing/2010/main"/>
              </a:ext>
            </a:extLst>
          </a:blip>
          <a:srcRect/>
          <a:stretch/>
        </p:blipFill>
        <p:spPr bwMode="auto">
          <a:xfrm>
            <a:off x="3276600" y="4495800"/>
            <a:ext cx="5638800" cy="209069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04800" y="6586498"/>
            <a:ext cx="2209800" cy="246221"/>
          </a:xfrm>
          <a:prstGeom prst="rect">
            <a:avLst/>
          </a:prstGeom>
          <a:noFill/>
        </p:spPr>
        <p:txBody>
          <a:bodyPr wrap="square" rtlCol="0">
            <a:spAutoFit/>
          </a:bodyPr>
          <a:lstStyle/>
          <a:p>
            <a:r>
              <a:rPr lang="en-US" sz="1000" dirty="0"/>
              <a:t>Chartiers Valley School District</a:t>
            </a:r>
          </a:p>
        </p:txBody>
      </p:sp>
    </p:spTree>
    <p:extLst>
      <p:ext uri="{BB962C8B-B14F-4D97-AF65-F5344CB8AC3E}">
        <p14:creationId xmlns:p14="http://schemas.microsoft.com/office/powerpoint/2010/main" val="332586520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2400"/>
            <a:ext cx="4191000" cy="381882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199" y="2209800"/>
            <a:ext cx="4267200" cy="38938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48200" y="1143000"/>
            <a:ext cx="2971800"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Categorizing</a:t>
            </a:r>
          </a:p>
        </p:txBody>
      </p:sp>
      <p:sp>
        <p:nvSpPr>
          <p:cNvPr id="6" name="TextBox 5"/>
          <p:cNvSpPr txBox="1"/>
          <p:nvPr/>
        </p:nvSpPr>
        <p:spPr>
          <a:xfrm>
            <a:off x="533400" y="5724873"/>
            <a:ext cx="2590800" cy="923330"/>
          </a:xfrm>
          <a:prstGeom prst="rect">
            <a:avLst/>
          </a:prstGeom>
          <a:noFill/>
        </p:spPr>
        <p:txBody>
          <a:bodyPr wrap="square" rtlCol="0">
            <a:spAutoFit/>
          </a:bodyPr>
          <a:lstStyle/>
          <a:p>
            <a:pPr algn="ctr"/>
            <a:r>
              <a:rPr lang="en-US" dirty="0">
                <a:latin typeface="TeacherTahoma"/>
                <a:ea typeface="Tahoma" panose="020B0604030504040204" pitchFamily="34" charset="0"/>
                <a:cs typeface="Tahoma" panose="020B0604030504040204" pitchFamily="34" charset="0"/>
              </a:rPr>
              <a:t>Teacher utilized the side of a filing cabinet and magnetic ‘knobs’</a:t>
            </a:r>
          </a:p>
        </p:txBody>
      </p:sp>
      <p:sp>
        <p:nvSpPr>
          <p:cNvPr id="8" name="Right Arrow 7"/>
          <p:cNvSpPr/>
          <p:nvPr/>
        </p:nvSpPr>
        <p:spPr>
          <a:xfrm rot="16200000">
            <a:off x="1085588" y="4409638"/>
            <a:ext cx="1486424" cy="60960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4191000"/>
            <a:ext cx="1524000" cy="246221"/>
          </a:xfrm>
          <a:prstGeom prst="rect">
            <a:avLst/>
          </a:prstGeom>
          <a:noFill/>
        </p:spPr>
        <p:txBody>
          <a:bodyPr wrap="square" rtlCol="0">
            <a:spAutoFit/>
          </a:bodyPr>
          <a:lstStyle/>
          <a:p>
            <a:r>
              <a:rPr lang="en-US" sz="1000" dirty="0"/>
              <a:t>Keystone Oaks SD</a:t>
            </a:r>
          </a:p>
        </p:txBody>
      </p:sp>
      <p:sp>
        <p:nvSpPr>
          <p:cNvPr id="10" name="TextBox 9"/>
          <p:cNvSpPr txBox="1"/>
          <p:nvPr/>
        </p:nvSpPr>
        <p:spPr>
          <a:xfrm>
            <a:off x="7239000" y="304800"/>
            <a:ext cx="1600199" cy="246221"/>
          </a:xfrm>
          <a:prstGeom prst="rect">
            <a:avLst/>
          </a:prstGeom>
          <a:noFill/>
        </p:spPr>
        <p:txBody>
          <a:bodyPr wrap="square" rtlCol="0">
            <a:spAutoFit/>
          </a:bodyPr>
          <a:lstStyle/>
          <a:p>
            <a:r>
              <a:rPr lang="en-US" sz="1000" dirty="0"/>
              <a:t>West Jefferson Hills SD</a:t>
            </a:r>
          </a:p>
        </p:txBody>
      </p:sp>
    </p:spTree>
    <p:extLst>
      <p:ext uri="{BB962C8B-B14F-4D97-AF65-F5344CB8AC3E}">
        <p14:creationId xmlns:p14="http://schemas.microsoft.com/office/powerpoint/2010/main" val="61286772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2662"/>
          <a:stretch/>
        </p:blipFill>
        <p:spPr>
          <a:xfrm>
            <a:off x="152400" y="152400"/>
            <a:ext cx="4267200" cy="398272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486400" y="228600"/>
            <a:ext cx="2743200" cy="2308324"/>
          </a:xfrm>
          <a:prstGeom prst="rect">
            <a:avLst/>
          </a:prstGeom>
          <a:noFill/>
        </p:spPr>
        <p:txBody>
          <a:bodyPr wrap="square" rtlCol="0">
            <a:spAutoFit/>
          </a:bodyPr>
          <a:lstStyle/>
          <a:p>
            <a:pPr algn="ctr"/>
            <a:r>
              <a:rPr lang="en-US" dirty="0">
                <a:latin typeface="ChildreTahoma"/>
                <a:ea typeface="Tahoma" panose="020B0604030504040204" pitchFamily="34" charset="0"/>
                <a:cs typeface="Tahoma" panose="020B0604030504040204" pitchFamily="34" charset="0"/>
              </a:rPr>
              <a:t>Children who have a difficult time with paper/pencil tasks love this grammar center – correcting mistakes.  </a:t>
            </a:r>
          </a:p>
          <a:p>
            <a:pPr algn="ctr"/>
            <a:r>
              <a:rPr lang="en-US" dirty="0">
                <a:latin typeface="ChildreTahoma"/>
                <a:ea typeface="Tahoma" panose="020B0604030504040204" pitchFamily="34" charset="0"/>
                <a:cs typeface="Tahoma" panose="020B0604030504040204" pitchFamily="34" charset="0"/>
              </a:rPr>
              <a:t>See one student’s response to the center below</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108"/>
          <a:stretch/>
        </p:blipFill>
        <p:spPr>
          <a:xfrm>
            <a:off x="6019687" y="2750204"/>
            <a:ext cx="3048000" cy="3454400"/>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8382000" y="1457960"/>
            <a:ext cx="0" cy="1371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648200" y="762000"/>
            <a:ext cx="1143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668" y="3352800"/>
            <a:ext cx="2537151" cy="3382867"/>
          </a:xfrm>
          <a:prstGeom prst="rect">
            <a:avLst/>
          </a:prstGeom>
        </p:spPr>
      </p:pic>
      <p:sp>
        <p:nvSpPr>
          <p:cNvPr id="12" name="TextBox 11"/>
          <p:cNvSpPr txBox="1"/>
          <p:nvPr/>
        </p:nvSpPr>
        <p:spPr>
          <a:xfrm>
            <a:off x="29570" y="4167070"/>
            <a:ext cx="2743200" cy="1754326"/>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Though a little difficult to see, this teacher left a message for the student to create his own sentences for the teacher to correct. </a:t>
            </a:r>
          </a:p>
        </p:txBody>
      </p:sp>
      <p:cxnSp>
        <p:nvCxnSpPr>
          <p:cNvPr id="14" name="Straight Arrow Connector 13"/>
          <p:cNvCxnSpPr/>
          <p:nvPr/>
        </p:nvCxnSpPr>
        <p:spPr>
          <a:xfrm flipV="1">
            <a:off x="2590800" y="4419600"/>
            <a:ext cx="1524000" cy="17543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6324600"/>
            <a:ext cx="2895600" cy="246221"/>
          </a:xfrm>
          <a:prstGeom prst="rect">
            <a:avLst/>
          </a:prstGeom>
          <a:noFill/>
        </p:spPr>
        <p:txBody>
          <a:bodyPr wrap="square" rtlCol="0">
            <a:spAutoFit/>
          </a:bodyPr>
          <a:lstStyle/>
          <a:p>
            <a:r>
              <a:rPr lang="en-US" sz="1000" dirty="0">
                <a:latin typeface="Tahoma" panose="020B0604030504040204" pitchFamily="34" charset="0"/>
                <a:ea typeface="Tahoma" panose="020B0604030504040204" pitchFamily="34" charset="0"/>
                <a:cs typeface="Tahoma" panose="020B0604030504040204" pitchFamily="34" charset="0"/>
              </a:rPr>
              <a:t>West  Jefferson Hills School District</a:t>
            </a:r>
          </a:p>
        </p:txBody>
      </p:sp>
    </p:spTree>
    <p:extLst>
      <p:ext uri="{BB962C8B-B14F-4D97-AF65-F5344CB8AC3E}">
        <p14:creationId xmlns:p14="http://schemas.microsoft.com/office/powerpoint/2010/main" val="411991126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a:xfrm>
            <a:off x="217714" y="152400"/>
            <a:ext cx="2133600" cy="1828800"/>
          </a:xfrm>
          <a:prstGeom prst="rect">
            <a:avLst/>
          </a:prstGeom>
          <a:ln>
            <a:noFill/>
          </a:ln>
          <a:effectLst>
            <a:outerShdw blurRad="292100" dist="139700" dir="2700000" algn="tl" rotWithShape="0">
              <a:srgbClr val="333333">
                <a:alpha val="65000"/>
              </a:srgbClr>
            </a:outerShdw>
          </a:effectLst>
        </p:spPr>
      </p:pic>
      <p:pic>
        <p:nvPicPr>
          <p:cNvPr id="3" name="Picture 2"/>
          <p:cNvPicPr/>
          <p:nvPr/>
        </p:nvPicPr>
        <p:blipFill>
          <a:blip r:embed="rId3">
            <a:extLst>
              <a:ext uri="{28A0092B-C50C-407E-A947-70E740481C1C}">
                <a14:useLocalDpi xmlns:a14="http://schemas.microsoft.com/office/drawing/2010/main"/>
              </a:ext>
            </a:extLst>
          </a:blip>
          <a:stretch>
            <a:fillRect/>
          </a:stretch>
        </p:blipFill>
        <p:spPr>
          <a:xfrm>
            <a:off x="228600" y="3379152"/>
            <a:ext cx="2286000" cy="3048000"/>
          </a:xfrm>
          <a:prstGeom prst="rect">
            <a:avLst/>
          </a:prstGeom>
          <a:ln>
            <a:noFill/>
          </a:ln>
          <a:effectLst>
            <a:outerShdw blurRad="292100" dist="139700" dir="2700000" algn="tl" rotWithShape="0">
              <a:srgbClr val="333333">
                <a:alpha val="65000"/>
              </a:srgbClr>
            </a:outerShdw>
          </a:effectLst>
        </p:spPr>
      </p:pic>
      <p:pic>
        <p:nvPicPr>
          <p:cNvPr id="4" name="Picture 3" descr="C:\Users\bonniej\AppData\Local\Microsoft\Windows\Temporary Internet Files\Content.Outlook\2MASK19T\photo (8).JPG"/>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2340734" y="3749357"/>
            <a:ext cx="3757930" cy="15976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F:\USERS\PROFESSIONAL DEVELOPMENT\pictures\elementary centers 2013 2016\Math Center\math bins.JPG"/>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124200"/>
            <a:ext cx="2362200" cy="31527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21155" y="476562"/>
            <a:ext cx="41910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Each student has a strip with colors or numerals designating what bin tasks to complete in the math center</a:t>
            </a:r>
          </a:p>
        </p:txBody>
      </p:sp>
      <p:cxnSp>
        <p:nvCxnSpPr>
          <p:cNvPr id="8" name="Straight Arrow Connector 7"/>
          <p:cNvCxnSpPr/>
          <p:nvPr/>
        </p:nvCxnSpPr>
        <p:spPr>
          <a:xfrm flipH="1">
            <a:off x="2444141" y="1509423"/>
            <a:ext cx="1992086" cy="1752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1680865"/>
            <a:ext cx="167640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2074" y="1313951"/>
            <a:ext cx="181099"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60695" y="320760"/>
            <a:ext cx="2177955"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Math Center</a:t>
            </a:r>
          </a:p>
        </p:txBody>
      </p:sp>
    </p:spTree>
    <p:extLst>
      <p:ext uri="{BB962C8B-B14F-4D97-AF65-F5344CB8AC3E}">
        <p14:creationId xmlns:p14="http://schemas.microsoft.com/office/powerpoint/2010/main" val="385663170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20"/>
            <a:ext cx="8229600" cy="1143000"/>
          </a:xfrm>
        </p:spPr>
        <p:txBody>
          <a:bodyPr/>
          <a:lstStyle/>
          <a:p>
            <a:r>
              <a:rPr lang="en-US" b="1" dirty="0">
                <a:latin typeface="Tahoma" pitchFamily="34" charset="0"/>
              </a:rPr>
              <a:t>Writing Center:</a:t>
            </a:r>
            <a:br>
              <a:rPr lang="en-US" b="1" dirty="0">
                <a:latin typeface="Tahoma" pitchFamily="34" charset="0"/>
              </a:rPr>
            </a:br>
            <a:endParaRPr lang="en-US" dirty="0"/>
          </a:p>
        </p:txBody>
      </p:sp>
      <p:pic>
        <p:nvPicPr>
          <p:cNvPr id="4" name="Picture 3" descr="C:\Users\bonniej\AppData\Local\Microsoft\Windows\Temporary Internet Files\Content.Outlook\2MASK19T\photo (11).JPG"/>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3088101" y="1771602"/>
            <a:ext cx="3707130" cy="21666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C:\Users\bonniej\AppData\Local\Microsoft\Windows\Temporary Internet Files\Content.Outlook\2MASK19T\photo (10).JPG"/>
          <p:cNvPicPr/>
          <p:nvPr/>
        </p:nvPicPr>
        <p:blipFill rotWithShape="1">
          <a:blip r:embed="rId3" cstate="print">
            <a:extLst>
              <a:ext uri="{28A0092B-C50C-407E-A947-70E740481C1C}">
                <a14:useLocalDpi xmlns:a14="http://schemas.microsoft.com/office/drawing/2010/main" val="0"/>
              </a:ext>
            </a:extLst>
          </a:blip>
          <a:srcRect r="-293"/>
          <a:stretch/>
        </p:blipFill>
        <p:spPr bwMode="auto">
          <a:xfrm rot="5400000">
            <a:off x="6042268" y="2662102"/>
            <a:ext cx="3535364" cy="17536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TextBox 5"/>
          <p:cNvSpPr txBox="1"/>
          <p:nvPr/>
        </p:nvSpPr>
        <p:spPr>
          <a:xfrm>
            <a:off x="2286000" y="5485549"/>
            <a:ext cx="6692501"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Writing activities aligned to the curriculum</a:t>
            </a:r>
          </a:p>
        </p:txBody>
      </p:sp>
      <p:sp>
        <p:nvSpPr>
          <p:cNvPr id="7" name="TextBox 6"/>
          <p:cNvSpPr txBox="1"/>
          <p:nvPr/>
        </p:nvSpPr>
        <p:spPr>
          <a:xfrm>
            <a:off x="5791200" y="6389130"/>
            <a:ext cx="2743200" cy="276999"/>
          </a:xfrm>
          <a:prstGeom prst="rect">
            <a:avLst/>
          </a:prstGeom>
          <a:noFill/>
        </p:spPr>
        <p:txBody>
          <a:bodyPr wrap="square" rtlCol="0">
            <a:spAutoFit/>
          </a:bodyPr>
          <a:lstStyle/>
          <a:p>
            <a:r>
              <a:rPr lang="en-US" sz="1200" dirty="0"/>
              <a:t>Chartiers Valley Primary School</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8" y="1230196"/>
            <a:ext cx="3048000" cy="40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30898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2168" y="76200"/>
            <a:ext cx="2667000" cy="2667000"/>
          </a:xfrm>
          <a:prstGeom prst="rect">
            <a:avLst/>
          </a:prstGeom>
          <a:ln>
            <a:noFill/>
          </a:ln>
          <a:effectLst>
            <a:outerShdw blurRad="292100" dist="139700" dir="2700000" algn="tl" rotWithShape="0">
              <a:srgbClr val="333333">
                <a:alpha val="65000"/>
              </a:srgbClr>
            </a:outerShdw>
          </a:effectLst>
        </p:spPr>
      </p:pic>
      <p:pic>
        <p:nvPicPr>
          <p:cNvPr id="3" name="Picture 2"/>
          <p:cNvPicPr/>
          <p:nvPr/>
        </p:nvPicPr>
        <p:blipFill>
          <a:blip r:embed="rId3">
            <a:extLst>
              <a:ext uri="{28A0092B-C50C-407E-A947-70E740481C1C}">
                <a14:useLocalDpi xmlns:a14="http://schemas.microsoft.com/office/drawing/2010/main"/>
              </a:ext>
            </a:extLst>
          </a:blip>
          <a:stretch>
            <a:fillRect/>
          </a:stretch>
        </p:blipFill>
        <p:spPr>
          <a:xfrm>
            <a:off x="195449" y="3713368"/>
            <a:ext cx="2286000" cy="3048000"/>
          </a:xfrm>
          <a:prstGeom prst="rect">
            <a:avLst/>
          </a:prstGeom>
          <a:ln>
            <a:noFill/>
          </a:ln>
          <a:effectLst>
            <a:outerShdw blurRad="292100" dist="139700" dir="2700000" algn="tl" rotWithShape="0">
              <a:srgbClr val="333333">
                <a:alpha val="65000"/>
              </a:srgbClr>
            </a:outerShdw>
          </a:effectLst>
        </p:spPr>
      </p:pic>
      <p:pic>
        <p:nvPicPr>
          <p:cNvPr id="4" name="Picture 3" descr="C:\Users\bonniej\AppData\Local\Microsoft\Windows\Temporary Internet Files\Content.IE5\2W06QLZM\photo (1).JPG"/>
          <p:cNvPicPr/>
          <p:nvPr/>
        </p:nvPicPr>
        <p:blipFill rotWithShape="1">
          <a:blip r:embed="rId4" cstate="email">
            <a:extLst>
              <a:ext uri="{28A0092B-C50C-407E-A947-70E740481C1C}">
                <a14:useLocalDpi xmlns:a14="http://schemas.microsoft.com/office/drawing/2010/main"/>
              </a:ext>
            </a:extLst>
          </a:blip>
          <a:srcRect/>
          <a:stretch/>
        </p:blipFill>
        <p:spPr bwMode="auto">
          <a:xfrm>
            <a:off x="7148299" y="76200"/>
            <a:ext cx="1924050" cy="17094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371"/>
          <a:stretch/>
        </p:blipFill>
        <p:spPr>
          <a:xfrm>
            <a:off x="3095250" y="1848066"/>
            <a:ext cx="2642268" cy="22230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43600" y="2281535"/>
            <a:ext cx="3049657" cy="311742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203616" y="597063"/>
            <a:ext cx="2425535"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Math Center Activities</a:t>
            </a:r>
          </a:p>
        </p:txBody>
      </p:sp>
      <p:sp>
        <p:nvSpPr>
          <p:cNvPr id="9" name="TextBox 8"/>
          <p:cNvSpPr txBox="1"/>
          <p:nvPr/>
        </p:nvSpPr>
        <p:spPr>
          <a:xfrm>
            <a:off x="500249" y="2901654"/>
            <a:ext cx="1981200" cy="646331"/>
          </a:xfrm>
          <a:prstGeom prst="rect">
            <a:avLst/>
          </a:prstGeom>
          <a:noFill/>
        </p:spPr>
        <p:txBody>
          <a:bodyPr wrap="square" rtlCol="0">
            <a:spAutoFit/>
          </a:bodyPr>
          <a:lstStyle/>
          <a:p>
            <a:r>
              <a:rPr lang="en-US" dirty="0"/>
              <a:t>Bingo Daubers for numerals</a:t>
            </a:r>
          </a:p>
        </p:txBody>
      </p:sp>
      <p:sp>
        <p:nvSpPr>
          <p:cNvPr id="10" name="TextBox 9"/>
          <p:cNvSpPr txBox="1"/>
          <p:nvPr/>
        </p:nvSpPr>
        <p:spPr>
          <a:xfrm>
            <a:off x="3288476" y="4222713"/>
            <a:ext cx="2449042" cy="923330"/>
          </a:xfrm>
          <a:prstGeom prst="rect">
            <a:avLst/>
          </a:prstGeom>
          <a:noFill/>
        </p:spPr>
        <p:txBody>
          <a:bodyPr wrap="square" rtlCol="0">
            <a:spAutoFit/>
          </a:bodyPr>
          <a:lstStyle/>
          <a:p>
            <a:pPr algn="ctr"/>
            <a:r>
              <a:rPr lang="en-US" dirty="0"/>
              <a:t>Sequencing &amp; Matching (use of a divider as a center)</a:t>
            </a:r>
          </a:p>
        </p:txBody>
      </p:sp>
      <p:sp>
        <p:nvSpPr>
          <p:cNvPr id="11" name="TextBox 10"/>
          <p:cNvSpPr txBox="1"/>
          <p:nvPr/>
        </p:nvSpPr>
        <p:spPr>
          <a:xfrm>
            <a:off x="6096000" y="5525545"/>
            <a:ext cx="3200400" cy="369332"/>
          </a:xfrm>
          <a:prstGeom prst="rect">
            <a:avLst/>
          </a:prstGeom>
          <a:noFill/>
        </p:spPr>
        <p:txBody>
          <a:bodyPr wrap="square" rtlCol="0">
            <a:spAutoFit/>
          </a:bodyPr>
          <a:lstStyle/>
          <a:p>
            <a:r>
              <a:rPr lang="en-US" dirty="0"/>
              <a:t>Laminated strips for reuse</a:t>
            </a:r>
          </a:p>
        </p:txBody>
      </p:sp>
      <p:sp>
        <p:nvSpPr>
          <p:cNvPr id="5" name="TextBox 4"/>
          <p:cNvSpPr txBox="1"/>
          <p:nvPr/>
        </p:nvSpPr>
        <p:spPr>
          <a:xfrm>
            <a:off x="5726832" y="384716"/>
            <a:ext cx="1430566" cy="1200329"/>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Velcro activity located on divider</a:t>
            </a:r>
          </a:p>
        </p:txBody>
      </p:sp>
      <p:sp>
        <p:nvSpPr>
          <p:cNvPr id="12" name="TextBox 11"/>
          <p:cNvSpPr txBox="1"/>
          <p:nvPr/>
        </p:nvSpPr>
        <p:spPr>
          <a:xfrm>
            <a:off x="3095250" y="6488668"/>
            <a:ext cx="3229350" cy="246221"/>
          </a:xfrm>
          <a:prstGeom prst="rect">
            <a:avLst/>
          </a:prstGeom>
          <a:noFill/>
        </p:spPr>
        <p:txBody>
          <a:bodyPr wrap="square" rtlCol="0">
            <a:spAutoFit/>
          </a:bodyPr>
          <a:lstStyle/>
          <a:p>
            <a:r>
              <a:rPr lang="en-US" sz="1000" dirty="0">
                <a:latin typeface="Tahoma" panose="020B0604030504040204" pitchFamily="34" charset="0"/>
                <a:ea typeface="Tahoma" panose="020B0604030504040204" pitchFamily="34" charset="0"/>
                <a:cs typeface="Tahoma" panose="020B0604030504040204" pitchFamily="34" charset="0"/>
              </a:rPr>
              <a:t>Trinity Area and West Jefferson Hills School Districts</a:t>
            </a:r>
          </a:p>
        </p:txBody>
      </p:sp>
    </p:spTree>
    <p:extLst>
      <p:ext uri="{BB962C8B-B14F-4D97-AF65-F5344CB8AC3E}">
        <p14:creationId xmlns:p14="http://schemas.microsoft.com/office/powerpoint/2010/main" val="140329269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1200329"/>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KITCHEN CENTER – STUDENTS FOLLOW A SEQUENTIAL SCHEDULE TO COMPLETE TASKS LOCATED IN A KITCHEN CENTER</a:t>
            </a:r>
          </a:p>
        </p:txBody>
      </p:sp>
      <p:pic>
        <p:nvPicPr>
          <p:cNvPr id="3" name="Picture 2" descr="F:\USERS\PROFESSIONAL DEVELOPMENT\pictures\elementary centers 2013\food center schedule.jpg"/>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2400298" y="3214689"/>
            <a:ext cx="4419602" cy="22574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2518169"/>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4878"/>
            <a:ext cx="579120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KITCHEN CENTER WITH A VARIETY OF TASKS</a:t>
            </a:r>
          </a:p>
        </p:txBody>
      </p:sp>
      <p:pic>
        <p:nvPicPr>
          <p:cNvPr id="3" name="Picture 2"/>
          <p:cNvPicPr/>
          <p:nvPr/>
        </p:nvPicPr>
        <p:blipFill rotWithShape="1">
          <a:blip r:embed="rId2" cstate="email">
            <a:extLst>
              <a:ext uri="{28A0092B-C50C-407E-A947-70E740481C1C}">
                <a14:useLocalDpi xmlns:a14="http://schemas.microsoft.com/office/drawing/2010/main"/>
              </a:ext>
            </a:extLst>
          </a:blip>
          <a:srcRect/>
          <a:stretch/>
        </p:blipFill>
        <p:spPr bwMode="auto">
          <a:xfrm>
            <a:off x="304800" y="904163"/>
            <a:ext cx="2304415" cy="48952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2971800" y="1141971"/>
            <a:ext cx="3177540" cy="3733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a:stretch/>
        </p:blipFill>
        <p:spPr>
          <a:xfrm>
            <a:off x="6149340" y="3351771"/>
            <a:ext cx="2971800" cy="304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6186504"/>
            <a:ext cx="3048000" cy="523220"/>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Sort food items by picture/word in shoe pockets</a:t>
            </a:r>
          </a:p>
        </p:txBody>
      </p:sp>
      <p:sp>
        <p:nvSpPr>
          <p:cNvPr id="7" name="TextBox 6"/>
          <p:cNvSpPr txBox="1"/>
          <p:nvPr/>
        </p:nvSpPr>
        <p:spPr>
          <a:xfrm>
            <a:off x="6705600" y="1295400"/>
            <a:ext cx="2415540"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Choose a food items and locate the picture/word to complete the sentence</a:t>
            </a:r>
          </a:p>
        </p:txBody>
      </p:sp>
      <p:sp>
        <p:nvSpPr>
          <p:cNvPr id="8" name="TextBox 7"/>
          <p:cNvSpPr txBox="1"/>
          <p:nvPr/>
        </p:nvSpPr>
        <p:spPr>
          <a:xfrm>
            <a:off x="3200400" y="5257800"/>
            <a:ext cx="2590800"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Do your grocery shopping by following the list, locate the item, and place in a cart</a:t>
            </a:r>
          </a:p>
        </p:txBody>
      </p:sp>
      <p:cxnSp>
        <p:nvCxnSpPr>
          <p:cNvPr id="10" name="Straight Arrow Connector 9"/>
          <p:cNvCxnSpPr/>
          <p:nvPr/>
        </p:nvCxnSpPr>
        <p:spPr>
          <a:xfrm flipV="1">
            <a:off x="304800" y="5486400"/>
            <a:ext cx="838200" cy="9133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71800" y="4648200"/>
            <a:ext cx="990600" cy="6146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39940" y="2034064"/>
            <a:ext cx="175260" cy="13177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224878"/>
            <a:ext cx="2209800" cy="246221"/>
          </a:xfrm>
          <a:prstGeom prst="rect">
            <a:avLst/>
          </a:prstGeom>
          <a:noFill/>
        </p:spPr>
        <p:txBody>
          <a:bodyPr wrap="square" rtlCol="0">
            <a:spAutoFit/>
          </a:bodyPr>
          <a:lstStyle/>
          <a:p>
            <a:r>
              <a:rPr lang="en-US" sz="1000" dirty="0"/>
              <a:t>Chartiers Valley School District</a:t>
            </a:r>
          </a:p>
        </p:txBody>
      </p:sp>
    </p:spTree>
    <p:extLst>
      <p:ext uri="{BB962C8B-B14F-4D97-AF65-F5344CB8AC3E}">
        <p14:creationId xmlns:p14="http://schemas.microsoft.com/office/powerpoint/2010/main" val="306338352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4878"/>
            <a:ext cx="7467600" cy="461665"/>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KITCHEN CENTER WITH A VARIETY OF TASKS</a:t>
            </a:r>
          </a:p>
        </p:txBody>
      </p:sp>
      <p:pic>
        <p:nvPicPr>
          <p:cNvPr id="4" name="Picture 3" descr="F:\USERS\PROFESSIONAL DEVELOPMENT\pictures\elementary centers 2013\food center setting table.jpg"/>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461962" y="605581"/>
            <a:ext cx="2357120" cy="25190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715000" y="914400"/>
            <a:ext cx="3135630" cy="4181475"/>
          </a:xfrm>
          <a:prstGeom prst="rect">
            <a:avLst/>
          </a:prstGeom>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211772" y="3352800"/>
            <a:ext cx="2857500" cy="32861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TextBox 6"/>
          <p:cNvSpPr txBox="1"/>
          <p:nvPr/>
        </p:nvSpPr>
        <p:spPr>
          <a:xfrm>
            <a:off x="3200400" y="1066800"/>
            <a:ext cx="2400300" cy="923330"/>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Visual Supports to Match shapes to set the table</a:t>
            </a:r>
          </a:p>
        </p:txBody>
      </p:sp>
      <p:cxnSp>
        <p:nvCxnSpPr>
          <p:cNvPr id="9" name="Straight Arrow Connector 8"/>
          <p:cNvCxnSpPr/>
          <p:nvPr/>
        </p:nvCxnSpPr>
        <p:spPr>
          <a:xfrm flipH="1">
            <a:off x="2590800" y="1865103"/>
            <a:ext cx="1295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90925" y="6089769"/>
            <a:ext cx="4019550"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Velcro utensils to quantities</a:t>
            </a:r>
          </a:p>
        </p:txBody>
      </p:sp>
      <p:cxnSp>
        <p:nvCxnSpPr>
          <p:cNvPr id="12" name="Straight Arrow Connector 11"/>
          <p:cNvCxnSpPr/>
          <p:nvPr/>
        </p:nvCxnSpPr>
        <p:spPr>
          <a:xfrm flipH="1" flipV="1">
            <a:off x="2590800" y="5323732"/>
            <a:ext cx="1524000" cy="5704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3352800"/>
            <a:ext cx="2209800" cy="38100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Sorting Task </a:t>
            </a:r>
          </a:p>
        </p:txBody>
      </p:sp>
      <p:cxnSp>
        <p:nvCxnSpPr>
          <p:cNvPr id="15" name="Straight Arrow Connector 14"/>
          <p:cNvCxnSpPr/>
          <p:nvPr/>
        </p:nvCxnSpPr>
        <p:spPr>
          <a:xfrm>
            <a:off x="4953000" y="3528944"/>
            <a:ext cx="1066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59818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55805"/>
            <a:ext cx="4267200" cy="461665"/>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FINE MOTOR CENTERS</a:t>
            </a:r>
          </a:p>
        </p:txBody>
      </p:sp>
      <p:pic>
        <p:nvPicPr>
          <p:cNvPr id="3" name="Picture 2" descr="C:\Users\bonniej\AppData\Local\Microsoft\Windows\Temporary Internet Files\Content.Outlook\2MASK19T\photo (01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6087" y="1149633"/>
            <a:ext cx="3014662" cy="2203167"/>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a:xfrm>
            <a:off x="6705600" y="3085145"/>
            <a:ext cx="2286000" cy="2590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44878" y="1371600"/>
            <a:ext cx="2486024" cy="95410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This bead activity includes patterns to replicate and each string is taped for easy manipulation</a:t>
            </a:r>
          </a:p>
        </p:txBody>
      </p:sp>
      <p:sp>
        <p:nvSpPr>
          <p:cNvPr id="8" name="TextBox 7"/>
          <p:cNvSpPr txBox="1"/>
          <p:nvPr/>
        </p:nvSpPr>
        <p:spPr>
          <a:xfrm>
            <a:off x="6019800" y="6019800"/>
            <a:ext cx="3124200" cy="738664"/>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Letter beads with pipe cleaners and notecards indicating words create a center of its own</a:t>
            </a:r>
          </a:p>
        </p:txBody>
      </p:sp>
      <p:sp>
        <p:nvSpPr>
          <p:cNvPr id="16" name="TextBox 15"/>
          <p:cNvSpPr txBox="1"/>
          <p:nvPr/>
        </p:nvSpPr>
        <p:spPr>
          <a:xfrm>
            <a:off x="152401" y="152400"/>
            <a:ext cx="2819399" cy="246221"/>
          </a:xfrm>
          <a:prstGeom prst="rect">
            <a:avLst/>
          </a:prstGeom>
          <a:noFill/>
        </p:spPr>
        <p:txBody>
          <a:bodyPr wrap="square" rtlCol="0">
            <a:spAutoFit/>
          </a:bodyPr>
          <a:lstStyle/>
          <a:p>
            <a:r>
              <a:rPr lang="en-US" sz="1000" dirty="0"/>
              <a:t>Chartiers, Keystone oaks, Norwin Districts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878" y="3238850"/>
            <a:ext cx="2498322" cy="3376417"/>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778457" y="5675945"/>
            <a:ext cx="2998384" cy="95410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A drawer bin indicates the order for 3 fine motor activities.  Items needed for the tasks in contained in the drawers. </a:t>
            </a:r>
          </a:p>
        </p:txBody>
      </p:sp>
      <p:cxnSp>
        <p:nvCxnSpPr>
          <p:cNvPr id="17" name="Straight Arrow Connector 16"/>
          <p:cNvCxnSpPr/>
          <p:nvPr/>
        </p:nvCxnSpPr>
        <p:spPr>
          <a:xfrm flipH="1" flipV="1">
            <a:off x="2743200" y="5447345"/>
            <a:ext cx="976313" cy="228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2286" y="398621"/>
            <a:ext cx="2456384" cy="2589018"/>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a:off x="1752600" y="2133600"/>
            <a:ext cx="1371600" cy="304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2212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248" y="290544"/>
            <a:ext cx="3853866" cy="336594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81000" y="381000"/>
            <a:ext cx="3276600"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Fine Motor - Puzzles</a:t>
            </a:r>
          </a:p>
        </p:txBody>
      </p:sp>
      <p:pic>
        <p:nvPicPr>
          <p:cNvPr id="4" name="Picture 3" descr="C:\Users\bonniej\AppData\Local\Microsoft\Windows\Temporary Internet Files\Content.Outlook\2MASK19T\photo (01D).JPG"/>
          <p:cNvPicPr/>
          <p:nvPr/>
        </p:nvPicPr>
        <p:blipFill rotWithShape="1">
          <a:blip r:embed="rId3" cstate="email">
            <a:extLst>
              <a:ext uri="{28A0092B-C50C-407E-A947-70E740481C1C}">
                <a14:useLocalDpi xmlns:a14="http://schemas.microsoft.com/office/drawing/2010/main"/>
              </a:ext>
            </a:extLst>
          </a:blip>
          <a:srcRect/>
          <a:stretch/>
        </p:blipFill>
        <p:spPr bwMode="auto">
          <a:xfrm>
            <a:off x="2019300" y="4439617"/>
            <a:ext cx="3957638" cy="175586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4" cstate="email">
            <a:extLst>
              <a:ext uri="{28A0092B-C50C-407E-A947-70E740481C1C}">
                <a14:useLocalDpi xmlns:a14="http://schemas.microsoft.com/office/drawing/2010/main"/>
              </a:ext>
            </a:extLst>
          </a:blip>
          <a:srcRect/>
          <a:stretch/>
        </p:blipFill>
        <p:spPr bwMode="auto">
          <a:xfrm>
            <a:off x="260750" y="3234756"/>
            <a:ext cx="1400175" cy="28371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descr="C:\Users\bonniej\AppData\Local\Microsoft\Windows\Temporary Internet Files\Content.Outlook\P5FQE5P3\2013022614593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2166" y="3735995"/>
            <a:ext cx="2399947" cy="2233613"/>
          </a:xfrm>
          <a:prstGeom prst="rect">
            <a:avLst/>
          </a:prstGeom>
          <a:noFill/>
          <a:ln w="9525">
            <a:noFill/>
            <a:miter lim="800000"/>
            <a:headEnd/>
            <a:tailEnd/>
          </a:ln>
        </p:spPr>
      </p:pic>
      <p:sp>
        <p:nvSpPr>
          <p:cNvPr id="8" name="TextBox 7"/>
          <p:cNvSpPr txBox="1"/>
          <p:nvPr/>
        </p:nvSpPr>
        <p:spPr>
          <a:xfrm>
            <a:off x="381000" y="6277651"/>
            <a:ext cx="8000999" cy="523220"/>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Students follow the sequence of colors indicating which puzzle to complete at this Puzzle Center OR they follow a laminated checklist of numbered puzzles</a:t>
            </a:r>
          </a:p>
        </p:txBody>
      </p:sp>
      <p:cxnSp>
        <p:nvCxnSpPr>
          <p:cNvPr id="9" name="Straight Arrow Connector 8"/>
          <p:cNvCxnSpPr/>
          <p:nvPr/>
        </p:nvCxnSpPr>
        <p:spPr>
          <a:xfrm flipV="1">
            <a:off x="762000" y="5357282"/>
            <a:ext cx="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31361" y="6031869"/>
            <a:ext cx="533400" cy="5073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62200" y="312153"/>
            <a:ext cx="2590800" cy="1600438"/>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This 4 drawer bin is labeled with colors. Two colors are on the center desk.  The student matches the color to the drawer, removes the puzzle then replaces it once completed</a:t>
            </a:r>
          </a:p>
        </p:txBody>
      </p:sp>
      <p:cxnSp>
        <p:nvCxnSpPr>
          <p:cNvPr id="16" name="Straight Arrow Connector 15"/>
          <p:cNvCxnSpPr/>
          <p:nvPr/>
        </p:nvCxnSpPr>
        <p:spPr>
          <a:xfrm>
            <a:off x="4381499" y="1740932"/>
            <a:ext cx="1333501" cy="2325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31774" y="2034509"/>
            <a:ext cx="3095625" cy="193307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47649" y="1356423"/>
            <a:ext cx="1187050" cy="1569660"/>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Student stands at the shelf and takes assigned puzzle to completed.  Visually organized</a:t>
            </a:r>
          </a:p>
        </p:txBody>
      </p:sp>
      <p:cxnSp>
        <p:nvCxnSpPr>
          <p:cNvPr id="13" name="Straight Arrow Connector 12"/>
          <p:cNvCxnSpPr/>
          <p:nvPr/>
        </p:nvCxnSpPr>
        <p:spPr>
          <a:xfrm>
            <a:off x="960837" y="2408842"/>
            <a:ext cx="1058463" cy="3343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09534"/>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29" y="0"/>
            <a:ext cx="8229600" cy="1143000"/>
          </a:xfrm>
        </p:spPr>
        <p:txBody>
          <a:bodyPr/>
          <a:lstStyle/>
          <a:p>
            <a:pPr algn="l"/>
            <a:r>
              <a:rPr lang="en-US" b="1" dirty="0"/>
              <a:t>Fine Motor</a:t>
            </a:r>
          </a:p>
        </p:txBody>
      </p:sp>
      <p:sp>
        <p:nvSpPr>
          <p:cNvPr id="3" name="Content Placeholder 2"/>
          <p:cNvSpPr>
            <a:spLocks noGrp="1"/>
          </p:cNvSpPr>
          <p:nvPr>
            <p:ph idx="1"/>
          </p:nvPr>
        </p:nvSpPr>
        <p:spPr>
          <a:xfrm>
            <a:off x="228600" y="1"/>
            <a:ext cx="8915400" cy="6858000"/>
          </a:xfrm>
        </p:spPr>
        <p:txBody>
          <a:bodyPr/>
          <a:lstStyle/>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Commercial Materials for a BUILDING CENTER.</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This item provides visual supports.  Language and Fine Motor Skills are a target.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In addition, many students have Lego materials as their Special Interest Area.</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There are a number of books and block kits available from LEGO (Duplo)</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161041" y="435513"/>
            <a:ext cx="1524000" cy="15673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69689" y="2628316"/>
            <a:ext cx="1981201" cy="236337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24" r="-5943"/>
          <a:stretch/>
        </p:blipFill>
        <p:spPr>
          <a:xfrm rot="5400000">
            <a:off x="3209622" y="2118097"/>
            <a:ext cx="2133602" cy="23677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082745" y="2976127"/>
            <a:ext cx="2133605" cy="227735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2821472" y="4490234"/>
            <a:ext cx="2381249" cy="2285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3926231"/>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2667000" cy="400110"/>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FINE MOTOR</a:t>
            </a:r>
          </a:p>
        </p:txBody>
      </p:sp>
      <p:pic>
        <p:nvPicPr>
          <p:cNvPr id="3" name="Picture 2"/>
          <p:cNvPicPr>
            <a:picLocks noChangeAspect="1"/>
          </p:cNvPicPr>
          <p:nvPr/>
        </p:nvPicPr>
        <p:blipFill>
          <a:blip r:embed="rId2"/>
          <a:stretch>
            <a:fillRect/>
          </a:stretch>
        </p:blipFill>
        <p:spPr>
          <a:xfrm>
            <a:off x="4191000" y="1371600"/>
            <a:ext cx="4362450" cy="534352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62000" y="2209800"/>
            <a:ext cx="2667000" cy="1815882"/>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Note the divider used to house fine motor tasks.  Students take the assigned tasks, complete and replace.  Two desks are located on each side.  This student is using tongs to grab and place into egg container depressions.</a:t>
            </a:r>
          </a:p>
        </p:txBody>
      </p:sp>
      <p:cxnSp>
        <p:nvCxnSpPr>
          <p:cNvPr id="8" name="Straight Arrow Connector 7"/>
          <p:cNvCxnSpPr/>
          <p:nvPr/>
        </p:nvCxnSpPr>
        <p:spPr>
          <a:xfrm>
            <a:off x="3009900" y="3581400"/>
            <a:ext cx="1600200" cy="6905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82883"/>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3810000" cy="830997"/>
          </a:xfrm>
          <a:prstGeom prst="rect">
            <a:avLst/>
          </a:prstGeom>
          <a:noFill/>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SENSORY /EXERCISE CENTER</a:t>
            </a:r>
          </a:p>
        </p:txBody>
      </p:sp>
      <p:pic>
        <p:nvPicPr>
          <p:cNvPr id="3" name="Picture 2" descr="C:\Users\bonniej\AppData\Local\Microsoft\Windows\Temporary Internet Files\Content.Outlook\P5FQE5P3\2013022614583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09" y="1364397"/>
            <a:ext cx="4343400" cy="3257550"/>
          </a:xfrm>
          <a:prstGeom prst="rect">
            <a:avLst/>
          </a:prstGeom>
          <a:ln>
            <a:noFill/>
          </a:ln>
          <a:effectLst>
            <a:outerShdw blurRad="292100" dist="139700" dir="2700000" algn="tl" rotWithShape="0">
              <a:srgbClr val="333333">
                <a:alpha val="65000"/>
              </a:srgbClr>
            </a:outerShdw>
          </a:effectLst>
        </p:spPr>
      </p:pic>
      <p:pic>
        <p:nvPicPr>
          <p:cNvPr id="5" name="Picture 4" descr="C:\Users\bonniej\AppData\Local\Microsoft\Windows\Temporary Internet Files\Content.Outlook\P5FQE5P3\2013022614442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45280"/>
            <a:ext cx="4133850" cy="2238233"/>
          </a:xfrm>
          <a:prstGeom prst="rect">
            <a:avLst/>
          </a:prstGeom>
          <a:ln>
            <a:noFill/>
          </a:ln>
          <a:effectLst>
            <a:outerShdw blurRad="292100" dist="139700" dir="2700000" algn="tl" rotWithShape="0">
              <a:srgbClr val="333333">
                <a:alpha val="65000"/>
              </a:srgbClr>
            </a:outerShdw>
          </a:effectLst>
        </p:spPr>
      </p:pic>
      <p:pic>
        <p:nvPicPr>
          <p:cNvPr id="6" name="Picture 5" descr="C:\Users\bonniej\AppData\Local\Microsoft\Windows\Temporary Internet Files\Content.Outlook\P5FQE5P3\2013022614444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59" y="4419600"/>
            <a:ext cx="3975100" cy="22479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0600" y="2709728"/>
            <a:ext cx="4186237" cy="3419743"/>
          </a:xfrm>
          <a:prstGeom prst="rect">
            <a:avLst/>
          </a:prstGeom>
        </p:spPr>
      </p:pic>
      <p:sp>
        <p:nvSpPr>
          <p:cNvPr id="8" name="TextBox 7"/>
          <p:cNvSpPr txBox="1"/>
          <p:nvPr/>
        </p:nvSpPr>
        <p:spPr>
          <a:xfrm>
            <a:off x="5486400" y="6477000"/>
            <a:ext cx="3219450" cy="246221"/>
          </a:xfrm>
          <a:prstGeom prst="rect">
            <a:avLst/>
          </a:prstGeom>
          <a:noFill/>
        </p:spPr>
        <p:txBody>
          <a:bodyPr wrap="square" rtlCol="0">
            <a:spAutoFit/>
          </a:bodyPr>
          <a:lstStyle/>
          <a:p>
            <a:r>
              <a:rPr lang="en-US" sz="1000" dirty="0"/>
              <a:t>Norwin School District and Watson Institute </a:t>
            </a:r>
          </a:p>
        </p:txBody>
      </p:sp>
    </p:spTree>
    <p:extLst>
      <p:ext uri="{BB962C8B-B14F-4D97-AF65-F5344CB8AC3E}">
        <p14:creationId xmlns:p14="http://schemas.microsoft.com/office/powerpoint/2010/main" val="979480175"/>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ocpix"/>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6400800" y="1981200"/>
            <a:ext cx="2387980" cy="2667000"/>
          </a:xfrm>
          <a:prstGeom prst="rect">
            <a:avLst/>
          </a:prstGeom>
          <a:noFill/>
          <a:ln w="9525">
            <a:solidFill>
              <a:schemeClr val="accent1"/>
            </a:solidFill>
            <a:miter lim="800000"/>
            <a:headEnd/>
            <a:tailEnd/>
          </a:ln>
        </p:spPr>
      </p:pic>
      <p:sp>
        <p:nvSpPr>
          <p:cNvPr id="12291" name="Text Box 3"/>
          <p:cNvSpPr txBox="1">
            <a:spLocks noChangeArrowheads="1"/>
          </p:cNvSpPr>
          <p:nvPr/>
        </p:nvSpPr>
        <p:spPr bwMode="auto">
          <a:xfrm>
            <a:off x="5410200" y="4724400"/>
            <a:ext cx="3733800" cy="1477328"/>
          </a:xfrm>
          <a:prstGeom prst="rect">
            <a:avLst/>
          </a:prstGeom>
          <a:noFill/>
          <a:ln w="9525">
            <a:noFill/>
            <a:miter lim="800000"/>
            <a:headEnd/>
            <a:tailEnd/>
          </a:ln>
          <a:effectLst/>
        </p:spPr>
        <p:txBody>
          <a:bodyPr wrap="square">
            <a:spAutoFit/>
          </a:bodyPr>
          <a:lstStyle/>
          <a:p>
            <a:pPr algn="ctr"/>
            <a:r>
              <a:rPr lang="en-US" sz="2000" b="1" dirty="0">
                <a:latin typeface="Tahoma" pitchFamily="34" charset="0"/>
              </a:rPr>
              <a:t>Pre–vocational Center:</a:t>
            </a:r>
          </a:p>
          <a:p>
            <a:pPr algn="ctr"/>
            <a:r>
              <a:rPr lang="en-US" sz="1400" dirty="0">
                <a:latin typeface="Tahoma" pitchFamily="34" charset="0"/>
              </a:rPr>
              <a:t>This center can include a variety of tasks designed to introduce students to work skills.  Tasks for sorting, collating, mailing, stapling and packaging are just a few examples of materials that could be included in this area. </a:t>
            </a:r>
          </a:p>
        </p:txBody>
      </p:sp>
      <p:pic>
        <p:nvPicPr>
          <p:cNvPr id="12295" name="Picture 7" descr="high school adl cente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47800"/>
            <a:ext cx="3429000" cy="2571750"/>
          </a:xfrm>
          <a:prstGeom prst="rect">
            <a:avLst/>
          </a:prstGeom>
          <a:noFill/>
        </p:spPr>
      </p:pic>
      <p:sp>
        <p:nvSpPr>
          <p:cNvPr id="12296" name="Text Box 8"/>
          <p:cNvSpPr txBox="1">
            <a:spLocks noChangeArrowheads="1"/>
          </p:cNvSpPr>
          <p:nvPr/>
        </p:nvSpPr>
        <p:spPr bwMode="auto">
          <a:xfrm>
            <a:off x="1143000" y="0"/>
            <a:ext cx="6629400" cy="1461939"/>
          </a:xfrm>
          <a:prstGeom prst="rect">
            <a:avLst/>
          </a:prstGeom>
          <a:noFill/>
          <a:ln w="9525">
            <a:noFill/>
            <a:miter lim="800000"/>
            <a:headEnd/>
            <a:tailEnd/>
          </a:ln>
          <a:effectLst/>
        </p:spPr>
        <p:txBody>
          <a:bodyPr>
            <a:spAutoFit/>
          </a:bodyPr>
          <a:lstStyle/>
          <a:p>
            <a:pPr algn="ctr">
              <a:spcBef>
                <a:spcPct val="50000"/>
              </a:spcBef>
            </a:pPr>
            <a:r>
              <a:rPr lang="en-US" sz="2000" b="1" dirty="0">
                <a:latin typeface="Tahoma" pitchFamily="34" charset="0"/>
              </a:rPr>
              <a:t>Centers in Middle and High School Special Education Classrooms</a:t>
            </a:r>
          </a:p>
          <a:p>
            <a:pPr algn="ctr">
              <a:spcBef>
                <a:spcPct val="50000"/>
              </a:spcBef>
            </a:pPr>
            <a:r>
              <a:rPr lang="en-US" sz="1400" dirty="0">
                <a:latin typeface="Tahoma" pitchFamily="34" charset="0"/>
              </a:rPr>
              <a:t>In addition to Leisure Activity areas, centers in classrooms for older students begin to focus on independent home skills such as meal preparation and on vocational skills.</a:t>
            </a:r>
          </a:p>
        </p:txBody>
      </p:sp>
      <p:sp>
        <p:nvSpPr>
          <p:cNvPr id="12297" name="Text Box 9"/>
          <p:cNvSpPr txBox="1">
            <a:spLocks noChangeArrowheads="1"/>
          </p:cNvSpPr>
          <p:nvPr/>
        </p:nvSpPr>
        <p:spPr bwMode="auto">
          <a:xfrm>
            <a:off x="152400" y="4343400"/>
            <a:ext cx="4572000" cy="1461939"/>
          </a:xfrm>
          <a:prstGeom prst="rect">
            <a:avLst/>
          </a:prstGeom>
          <a:noFill/>
          <a:ln w="9525">
            <a:noFill/>
            <a:miter lim="800000"/>
            <a:headEnd/>
            <a:tailEnd/>
          </a:ln>
          <a:effectLst/>
        </p:spPr>
        <p:txBody>
          <a:bodyPr>
            <a:spAutoFit/>
          </a:bodyPr>
          <a:lstStyle/>
          <a:p>
            <a:pPr algn="ctr">
              <a:spcBef>
                <a:spcPct val="50000"/>
              </a:spcBef>
            </a:pPr>
            <a:r>
              <a:rPr lang="en-US" sz="2000" b="1" dirty="0">
                <a:latin typeface="Tahoma" pitchFamily="34" charset="0"/>
              </a:rPr>
              <a:t>Activities of Daily Living (ADL) Center:</a:t>
            </a:r>
          </a:p>
          <a:p>
            <a:pPr algn="ctr">
              <a:spcBef>
                <a:spcPct val="50000"/>
              </a:spcBef>
            </a:pPr>
            <a:r>
              <a:rPr lang="en-US" sz="1400" dirty="0">
                <a:latin typeface="Tahoma" pitchFamily="34" charset="0"/>
              </a:rPr>
              <a:t>Students can learn cooking, serving and cleaning  skills in the ‘kitchen’ area and grooming skills in the hygiene center. </a:t>
            </a:r>
          </a:p>
        </p:txBody>
      </p:sp>
      <p:pic>
        <p:nvPicPr>
          <p:cNvPr id="7" name="Picture 6" descr="C:\Users\bonniej\AppData\Local\Microsoft\Windows\Temporary Internet Files\Content.IE5\R565IZZY\art.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1600200"/>
            <a:ext cx="1905000" cy="262890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H="1" flipV="1">
            <a:off x="990600" y="4038600"/>
            <a:ext cx="228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76600" y="3886200"/>
            <a:ext cx="990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 y="6477000"/>
            <a:ext cx="2514600"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Writing Center</a:t>
            </a:r>
          </a:p>
        </p:txBody>
      </p:sp>
      <p:pic>
        <p:nvPicPr>
          <p:cNvPr id="3" name="Picture 2"/>
          <p:cNvPicPr>
            <a:picLocks noChangeAspect="1"/>
          </p:cNvPicPr>
          <p:nvPr/>
        </p:nvPicPr>
        <p:blipFill>
          <a:blip r:embed="rId2"/>
          <a:stretch>
            <a:fillRect/>
          </a:stretch>
        </p:blipFill>
        <p:spPr>
          <a:xfrm>
            <a:off x="304800" y="1295400"/>
            <a:ext cx="3390900" cy="35909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4445900" y="2133600"/>
            <a:ext cx="4238625" cy="44100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5083407"/>
            <a:ext cx="3352800" cy="1477328"/>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Student either locates his name on boxes or matches a # on his/her schedule to the box.  Boxes contain writing tasks based on their IEP goals.</a:t>
            </a:r>
          </a:p>
        </p:txBody>
      </p:sp>
      <p:sp>
        <p:nvSpPr>
          <p:cNvPr id="7" name="TextBox 6"/>
          <p:cNvSpPr txBox="1"/>
          <p:nvPr/>
        </p:nvSpPr>
        <p:spPr>
          <a:xfrm>
            <a:off x="4876800" y="990600"/>
            <a:ext cx="3657600" cy="923330"/>
          </a:xfrm>
          <a:prstGeom prst="rect">
            <a:avLst/>
          </a:prstGeom>
          <a:noFill/>
        </p:spPr>
        <p:txBody>
          <a:bodyPr wrap="square" rtlCol="0">
            <a:spAutoFit/>
          </a:bodyPr>
          <a:lstStyle/>
          <a:p>
            <a:r>
              <a:rPr lang="en-US" dirty="0"/>
              <a:t>Student chooses the drawer that is listed on their schedule or placed on the desk</a:t>
            </a:r>
          </a:p>
        </p:txBody>
      </p:sp>
      <p:sp>
        <p:nvSpPr>
          <p:cNvPr id="8" name="TextBox 7"/>
          <p:cNvSpPr txBox="1"/>
          <p:nvPr/>
        </p:nvSpPr>
        <p:spPr>
          <a:xfrm>
            <a:off x="304800" y="457200"/>
            <a:ext cx="1524000" cy="400110"/>
          </a:xfrm>
          <a:prstGeom prst="rect">
            <a:avLst/>
          </a:prstGeom>
          <a:noFill/>
        </p:spPr>
        <p:txBody>
          <a:bodyPr wrap="square" rtlCol="0">
            <a:spAutoFit/>
          </a:bodyPr>
          <a:lstStyle/>
          <a:p>
            <a:pPr algn="ctr"/>
            <a:r>
              <a:rPr lang="en-US" sz="1000" dirty="0" err="1">
                <a:latin typeface="Tahoma" panose="020B0604030504040204" pitchFamily="34" charset="0"/>
                <a:ea typeface="Tahoma" panose="020B0604030504040204" pitchFamily="34" charset="0"/>
                <a:cs typeface="Tahoma" panose="020B0604030504040204" pitchFamily="34" charset="0"/>
              </a:rPr>
              <a:t>Chartiers</a:t>
            </a:r>
            <a:r>
              <a:rPr lang="en-US" sz="1000" dirty="0">
                <a:latin typeface="Tahoma" panose="020B0604030504040204" pitchFamily="34" charset="0"/>
                <a:ea typeface="Tahoma" panose="020B0604030504040204" pitchFamily="34" charset="0"/>
                <a:cs typeface="Tahoma" panose="020B0604030504040204" pitchFamily="34" charset="0"/>
              </a:rPr>
              <a:t> Valley School District</a:t>
            </a:r>
          </a:p>
        </p:txBody>
      </p:sp>
    </p:spTree>
    <p:extLst>
      <p:ext uri="{BB962C8B-B14F-4D97-AF65-F5344CB8AC3E}">
        <p14:creationId xmlns:p14="http://schemas.microsoft.com/office/powerpoint/2010/main" val="1265160251"/>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5638800" cy="1569660"/>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Organization of Materials for Centers and General Teaching Neatly Labeled for Easy/Quick Access</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5811" r="-3487"/>
          <a:stretch/>
        </p:blipFill>
        <p:spPr>
          <a:xfrm rot="5400000">
            <a:off x="69221" y="2027473"/>
            <a:ext cx="4523259" cy="41624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166781" y="514100"/>
            <a:ext cx="4105274" cy="30838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253303" y="4154663"/>
            <a:ext cx="2870791" cy="2286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010400" y="4724400"/>
            <a:ext cx="2057400"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Drop Cloth covers when not being accessed</a:t>
            </a:r>
          </a:p>
        </p:txBody>
      </p:sp>
    </p:spTree>
    <p:extLst>
      <p:ext uri="{BB962C8B-B14F-4D97-AF65-F5344CB8AC3E}">
        <p14:creationId xmlns:p14="http://schemas.microsoft.com/office/powerpoint/2010/main" val="2276062083"/>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543800" cy="830997"/>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Room Organization in a Simple Center Format utilizing Structured Teaching System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7737" y="1145007"/>
            <a:ext cx="4572000" cy="2883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stretch>
            <a:fillRect/>
          </a:stretch>
        </p:blipFill>
        <p:spPr>
          <a:xfrm rot="5400000">
            <a:off x="6550321" y="993479"/>
            <a:ext cx="2133601" cy="258504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436277" y="3347180"/>
            <a:ext cx="2361687" cy="267772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39642" y="4179958"/>
            <a:ext cx="2564587" cy="243427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3562249" y="4546049"/>
            <a:ext cx="2298120" cy="2259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518784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4064000" cy="3048000"/>
          </a:xfrm>
          <a:prstGeom prst="rect">
            <a:avLst/>
          </a:prstGeom>
          <a:ln>
            <a:noFill/>
          </a:ln>
          <a:effectLst>
            <a:outerShdw blurRad="292100" dist="139700" dir="2700000" algn="tl" rotWithShape="0">
              <a:srgbClr val="333333">
                <a:alpha val="65000"/>
              </a:srgbClr>
            </a:outerShdw>
          </a:effectLst>
        </p:spPr>
      </p:pic>
      <p:pic>
        <p:nvPicPr>
          <p:cNvPr id="5" name="Picture 4" descr="C:\Users\bonniej\AppData\Local\Microsoft\Windows\Temporary Internet Files\Content.Outlook\2MASK19T\photo (006).JPG"/>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09612"/>
            <a:ext cx="3048000" cy="40671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381000"/>
            <a:ext cx="4648200" cy="523220"/>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Writing Center Activities</a:t>
            </a:r>
          </a:p>
        </p:txBody>
      </p:sp>
      <p:sp>
        <p:nvSpPr>
          <p:cNvPr id="7" name="TextBox 6"/>
          <p:cNvSpPr txBox="1"/>
          <p:nvPr/>
        </p:nvSpPr>
        <p:spPr>
          <a:xfrm>
            <a:off x="304800" y="5410200"/>
            <a:ext cx="4038600" cy="646331"/>
          </a:xfrm>
          <a:prstGeom prst="rect">
            <a:avLst/>
          </a:prstGeom>
          <a:noFill/>
        </p:spPr>
        <p:txBody>
          <a:bodyPr wrap="square" rtlCol="0">
            <a:spAutoFit/>
          </a:bodyPr>
          <a:lstStyle/>
          <a:p>
            <a:r>
              <a:rPr lang="en-US" dirty="0"/>
              <a:t>Students trace with 3 different colors OR use playdoh to make the letters</a:t>
            </a:r>
          </a:p>
        </p:txBody>
      </p:sp>
      <p:cxnSp>
        <p:nvCxnSpPr>
          <p:cNvPr id="9" name="Straight Arrow Connector 8"/>
          <p:cNvCxnSpPr/>
          <p:nvPr/>
        </p:nvCxnSpPr>
        <p:spPr>
          <a:xfrm flipH="1" flipV="1">
            <a:off x="1752600" y="4612872"/>
            <a:ext cx="76200" cy="797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5400" y="5334000"/>
            <a:ext cx="3657600" cy="646331"/>
          </a:xfrm>
          <a:prstGeom prst="rect">
            <a:avLst/>
          </a:prstGeom>
          <a:noFill/>
        </p:spPr>
        <p:txBody>
          <a:bodyPr wrap="square" rtlCol="0">
            <a:spAutoFit/>
          </a:bodyPr>
          <a:lstStyle/>
          <a:p>
            <a:r>
              <a:rPr lang="en-US" dirty="0"/>
              <a:t>Commercial kit with laminated cards used in a writing center</a:t>
            </a:r>
          </a:p>
        </p:txBody>
      </p:sp>
      <p:cxnSp>
        <p:nvCxnSpPr>
          <p:cNvPr id="13" name="Straight Arrow Connector 12"/>
          <p:cNvCxnSpPr/>
          <p:nvPr/>
        </p:nvCxnSpPr>
        <p:spPr>
          <a:xfrm flipV="1">
            <a:off x="5715000" y="3124200"/>
            <a:ext cx="68580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1200" y="6324600"/>
            <a:ext cx="2286000" cy="430887"/>
          </a:xfrm>
          <a:prstGeom prst="rect">
            <a:avLst/>
          </a:prstGeom>
          <a:noFill/>
        </p:spPr>
        <p:txBody>
          <a:bodyPr wrap="square" rtlCol="0">
            <a:spAutoFit/>
          </a:bodyPr>
          <a:lstStyle/>
          <a:p>
            <a:r>
              <a:rPr lang="en-US" sz="1100" dirty="0"/>
              <a:t>Keystone Oaks and </a:t>
            </a:r>
            <a:r>
              <a:rPr lang="en-US" sz="1100" dirty="0" err="1"/>
              <a:t>Chartiers</a:t>
            </a:r>
            <a:r>
              <a:rPr lang="en-US" sz="1100" dirty="0"/>
              <a:t> Valley School District</a:t>
            </a:r>
          </a:p>
        </p:txBody>
      </p:sp>
    </p:spTree>
    <p:extLst>
      <p:ext uri="{BB962C8B-B14F-4D97-AF65-F5344CB8AC3E}">
        <p14:creationId xmlns:p14="http://schemas.microsoft.com/office/powerpoint/2010/main" val="315127503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647701" y="156509"/>
            <a:ext cx="8001000" cy="1938992"/>
          </a:xfrm>
          <a:prstGeom prst="rect">
            <a:avLst/>
          </a:prstGeom>
          <a:noFill/>
          <a:ln w="9525">
            <a:noFill/>
            <a:miter lim="800000"/>
            <a:headEnd/>
            <a:tailEnd/>
          </a:ln>
          <a:effectLst/>
        </p:spPr>
        <p:txBody>
          <a:bodyPr>
            <a:spAutoFit/>
          </a:bodyPr>
          <a:lstStyle/>
          <a:p>
            <a:pPr eaLnBrk="0" hangingPunct="0"/>
            <a:r>
              <a:rPr lang="en-US" sz="2400" b="1" dirty="0">
                <a:latin typeface="Tahoma" pitchFamily="34" charset="0"/>
              </a:rPr>
              <a:t>Computer Center: </a:t>
            </a:r>
          </a:p>
          <a:p>
            <a:pPr eaLnBrk="0" hangingPunct="0"/>
            <a:r>
              <a:rPr lang="en-US" sz="1600" dirty="0">
                <a:latin typeface="Tahoma" pitchFamily="34" charset="0"/>
              </a:rPr>
              <a:t>There are many ways to use the computer center.  Some students may complete writing or spelling assignments at the computer center while others may be assigned educational software games.  Typing practice, internet research, and learning to write and receive emails can occur at this center.  Some classrooms also use the computer center as a motivator and/or break area for students and include more game software.  For older students learning to use the computer, it  serves as a leisure and social skill.</a:t>
            </a:r>
          </a:p>
        </p:txBody>
      </p:sp>
      <p:pic>
        <p:nvPicPr>
          <p:cNvPr id="5" name="Picture 4"/>
          <p:cNvPicPr/>
          <p:nvPr/>
        </p:nvPicPr>
        <p:blipFill>
          <a:blip r:embed="rId2" cstate="screen">
            <a:extLst>
              <a:ext uri="{28A0092B-C50C-407E-A947-70E740481C1C}">
                <a14:useLocalDpi xmlns:a14="http://schemas.microsoft.com/office/drawing/2010/main"/>
              </a:ext>
            </a:extLst>
          </a:blip>
          <a:stretch>
            <a:fillRect/>
          </a:stretch>
        </p:blipFill>
        <p:spPr>
          <a:xfrm>
            <a:off x="152400" y="2338189"/>
            <a:ext cx="2700020" cy="3600450"/>
          </a:xfrm>
          <a:prstGeom prst="rect">
            <a:avLst/>
          </a:prstGeom>
          <a:ln>
            <a:noFill/>
          </a:ln>
          <a:effectLst>
            <a:outerShdw blurRad="292100" dist="139700" dir="2700000" algn="tl" rotWithShape="0">
              <a:srgbClr val="333333">
                <a:alpha val="65000"/>
              </a:srgbClr>
            </a:outerShdw>
          </a:effectLst>
        </p:spPr>
      </p:pic>
      <p:pic>
        <p:nvPicPr>
          <p:cNvPr id="6" name="Picture 5" descr="C:\Users\bonniej\AppData\Local\Microsoft\Windows\Temporary Internet Files\Content.Outlook\2MASK19T\photo (019).JPG"/>
          <p:cNvPicPr/>
          <p:nvPr/>
        </p:nvPicPr>
        <p:blipFill rotWithShape="1">
          <a:blip r:embed="rId3" cstate="screen">
            <a:extLst>
              <a:ext uri="{28A0092B-C50C-407E-A947-70E740481C1C}">
                <a14:useLocalDpi xmlns:a14="http://schemas.microsoft.com/office/drawing/2010/main"/>
              </a:ext>
            </a:extLst>
          </a:blip>
          <a:srcRect/>
          <a:stretch/>
        </p:blipFill>
        <p:spPr bwMode="auto">
          <a:xfrm>
            <a:off x="3276601" y="2319993"/>
            <a:ext cx="2743200" cy="21758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1" y="3810000"/>
            <a:ext cx="2886075" cy="280842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05000" y="6324600"/>
            <a:ext cx="2209800" cy="400110"/>
          </a:xfrm>
          <a:prstGeom prst="rect">
            <a:avLst/>
          </a:prstGeom>
          <a:noFill/>
        </p:spPr>
        <p:txBody>
          <a:bodyPr wrap="square" rtlCol="0">
            <a:spAutoFit/>
          </a:bodyPr>
          <a:lstStyle/>
          <a:p>
            <a:pPr algn="ctr"/>
            <a:r>
              <a:rPr lang="en-US" sz="1000" dirty="0" err="1">
                <a:latin typeface="Tahoma" panose="020B0604030504040204" pitchFamily="34" charset="0"/>
                <a:ea typeface="Tahoma" panose="020B0604030504040204" pitchFamily="34" charset="0"/>
                <a:cs typeface="Tahoma" panose="020B0604030504040204" pitchFamily="34" charset="0"/>
              </a:rPr>
              <a:t>Chartiers</a:t>
            </a:r>
            <a:r>
              <a:rPr lang="en-US" sz="1000" dirty="0">
                <a:latin typeface="Tahoma" panose="020B0604030504040204" pitchFamily="34" charset="0"/>
                <a:ea typeface="Tahoma" panose="020B0604030504040204" pitchFamily="34" charset="0"/>
                <a:cs typeface="Tahoma" panose="020B0604030504040204" pitchFamily="34" charset="0"/>
              </a:rPr>
              <a:t> Valley and Trinity Area </a:t>
            </a:r>
            <a:r>
              <a:rPr lang="en-US" sz="1000">
                <a:latin typeface="Tahoma" panose="020B0604030504040204" pitchFamily="34" charset="0"/>
                <a:ea typeface="Tahoma" panose="020B0604030504040204" pitchFamily="34" charset="0"/>
                <a:cs typeface="Tahoma" panose="020B0604030504040204" pitchFamily="34" charset="0"/>
              </a:rPr>
              <a:t>School Districts</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4712444" y="773956"/>
            <a:ext cx="4592472" cy="350176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41910" y="252086"/>
            <a:ext cx="4495800" cy="404622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2643783" y="3872631"/>
            <a:ext cx="3352799" cy="223956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5105400"/>
            <a:ext cx="3276600" cy="584775"/>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Small area organized to accommodate a sensory table.</a:t>
            </a:r>
          </a:p>
        </p:txBody>
      </p:sp>
      <p:sp>
        <p:nvSpPr>
          <p:cNvPr id="6" name="TextBox 5"/>
          <p:cNvSpPr txBox="1"/>
          <p:nvPr/>
        </p:nvSpPr>
        <p:spPr>
          <a:xfrm>
            <a:off x="6096000" y="5257800"/>
            <a:ext cx="2895600" cy="1323439"/>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Garage sale purchase of furniture that holds drawers containing items used in the Sensory Table – covered with cloth to ‘hide’ until utilized</a:t>
            </a:r>
          </a:p>
        </p:txBody>
      </p:sp>
      <p:cxnSp>
        <p:nvCxnSpPr>
          <p:cNvPr id="8" name="Straight Arrow Connector 7"/>
          <p:cNvCxnSpPr/>
          <p:nvPr/>
        </p:nvCxnSpPr>
        <p:spPr>
          <a:xfrm flipH="1" flipV="1">
            <a:off x="5029200" y="5919519"/>
            <a:ext cx="1066800" cy="5574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781800" y="4455994"/>
            <a:ext cx="0" cy="8691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65717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MVC-003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800" y="171450"/>
            <a:ext cx="4572000" cy="3200400"/>
          </a:xfrm>
          <a:prstGeom prst="rect">
            <a:avLst/>
          </a:prstGeom>
          <a:ln>
            <a:noFill/>
          </a:ln>
          <a:effectLst>
            <a:outerShdw blurRad="292100" dist="139700" dir="2700000" algn="tl" rotWithShape="0">
              <a:srgbClr val="333333">
                <a:alpha val="65000"/>
              </a:srgbClr>
            </a:outerShdw>
          </a:effectLst>
        </p:spPr>
      </p:pic>
      <p:sp>
        <p:nvSpPr>
          <p:cNvPr id="3076" name="Text Box 4"/>
          <p:cNvSpPr txBox="1">
            <a:spLocks noChangeArrowheads="1"/>
          </p:cNvSpPr>
          <p:nvPr/>
        </p:nvSpPr>
        <p:spPr bwMode="auto">
          <a:xfrm>
            <a:off x="304800" y="3848100"/>
            <a:ext cx="3124200" cy="1446550"/>
          </a:xfrm>
          <a:prstGeom prst="rect">
            <a:avLst/>
          </a:prstGeom>
          <a:noFill/>
          <a:ln w="9525">
            <a:noFill/>
            <a:miter lim="800000"/>
            <a:headEnd/>
            <a:tailEnd/>
          </a:ln>
          <a:effectLst/>
        </p:spPr>
        <p:txBody>
          <a:bodyPr wrap="square">
            <a:spAutoFit/>
          </a:bodyPr>
          <a:lstStyle/>
          <a:p>
            <a:pPr algn="r" eaLnBrk="0" hangingPunct="0"/>
            <a:r>
              <a:rPr lang="en-US" sz="2400" b="1" dirty="0">
                <a:latin typeface="Tahoma" pitchFamily="34" charset="0"/>
              </a:rPr>
              <a:t>Listening Center:</a:t>
            </a:r>
          </a:p>
          <a:p>
            <a:pPr algn="ctr" eaLnBrk="0" hangingPunct="0"/>
            <a:r>
              <a:rPr lang="en-US" sz="1600" dirty="0">
                <a:latin typeface="Tahoma" pitchFamily="34" charset="0"/>
              </a:rPr>
              <a:t>This small area is organized to maximize use utilizing the space as a Listening Center with story books and an Ipad Center</a:t>
            </a:r>
          </a:p>
        </p:txBody>
      </p:sp>
      <p:sp>
        <p:nvSpPr>
          <p:cNvPr id="3077" name="Text Box 5"/>
          <p:cNvSpPr txBox="1">
            <a:spLocks noChangeArrowheads="1"/>
          </p:cNvSpPr>
          <p:nvPr/>
        </p:nvSpPr>
        <p:spPr bwMode="auto">
          <a:xfrm>
            <a:off x="5410200" y="304800"/>
            <a:ext cx="3429000" cy="2185214"/>
          </a:xfrm>
          <a:prstGeom prst="rect">
            <a:avLst/>
          </a:prstGeom>
          <a:noFill/>
          <a:ln w="9525">
            <a:noFill/>
            <a:miter lim="800000"/>
            <a:headEnd/>
            <a:tailEnd/>
          </a:ln>
          <a:effectLst/>
        </p:spPr>
        <p:txBody>
          <a:bodyPr>
            <a:spAutoFit/>
          </a:bodyPr>
          <a:lstStyle/>
          <a:p>
            <a:pPr eaLnBrk="0" hangingPunct="0">
              <a:spcBef>
                <a:spcPct val="50000"/>
              </a:spcBef>
            </a:pPr>
            <a:r>
              <a:rPr lang="en-US" sz="2400" b="1" dirty="0">
                <a:latin typeface="Tahoma" pitchFamily="34" charset="0"/>
              </a:rPr>
              <a:t>Listening/Sensory Center:  </a:t>
            </a:r>
          </a:p>
          <a:p>
            <a:pPr eaLnBrk="0" hangingPunct="0">
              <a:spcBef>
                <a:spcPct val="50000"/>
              </a:spcBef>
            </a:pPr>
            <a:r>
              <a:rPr lang="en-US" sz="1600" dirty="0">
                <a:latin typeface="Tahoma" pitchFamily="34" charset="0"/>
              </a:rPr>
              <a:t>This center was designed for a classroom with limited space.  This corner serves as both a listening center and as a sensory center (sand table).</a:t>
            </a:r>
          </a:p>
        </p:txBody>
      </p:sp>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a:xfrm rot="5400000">
            <a:off x="5334000" y="2667000"/>
            <a:ext cx="2971800" cy="4038600"/>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a:off x="3581400" y="4114800"/>
            <a:ext cx="1066800"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VC-001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0595" y="64702"/>
            <a:ext cx="3426877" cy="2570158"/>
          </a:xfrm>
          <a:prstGeom prst="rect">
            <a:avLst/>
          </a:prstGeom>
          <a:ln>
            <a:noFill/>
          </a:ln>
          <a:effectLst>
            <a:outerShdw blurRad="292100" dist="139700" dir="2700000" algn="tl" rotWithShape="0">
              <a:srgbClr val="333333">
                <a:alpha val="65000"/>
              </a:srgbClr>
            </a:outerShdw>
          </a:effectLst>
        </p:spPr>
      </p:pic>
      <p:sp>
        <p:nvSpPr>
          <p:cNvPr id="4099" name="Text Box 3"/>
          <p:cNvSpPr txBox="1">
            <a:spLocks noChangeArrowheads="1"/>
          </p:cNvSpPr>
          <p:nvPr/>
        </p:nvSpPr>
        <p:spPr bwMode="auto">
          <a:xfrm>
            <a:off x="5562600" y="152400"/>
            <a:ext cx="3048000" cy="3046988"/>
          </a:xfrm>
          <a:prstGeom prst="rect">
            <a:avLst/>
          </a:prstGeom>
          <a:noFill/>
          <a:ln w="9525">
            <a:noFill/>
            <a:miter lim="800000"/>
            <a:headEnd/>
            <a:tailEnd/>
          </a:ln>
          <a:effectLst/>
        </p:spPr>
        <p:txBody>
          <a:bodyPr wrap="square">
            <a:spAutoFit/>
          </a:bodyPr>
          <a:lstStyle/>
          <a:p>
            <a:pPr algn="ctr">
              <a:spcBef>
                <a:spcPct val="50000"/>
              </a:spcBef>
            </a:pPr>
            <a:r>
              <a:rPr lang="en-US" sz="2400" b="1" dirty="0">
                <a:latin typeface="Tahoma" pitchFamily="34" charset="0"/>
              </a:rPr>
              <a:t>Listening Centers:</a:t>
            </a:r>
          </a:p>
          <a:p>
            <a:pPr algn="ctr">
              <a:spcBef>
                <a:spcPct val="50000"/>
              </a:spcBef>
            </a:pPr>
            <a:r>
              <a:rPr lang="en-US" sz="1600" dirty="0">
                <a:latin typeface="Tahoma" pitchFamily="34" charset="0"/>
              </a:rPr>
              <a:t>Listening Centers can include:</a:t>
            </a:r>
          </a:p>
          <a:p>
            <a:pPr algn="ctr">
              <a:spcBef>
                <a:spcPct val="50000"/>
              </a:spcBef>
            </a:pPr>
            <a:r>
              <a:rPr lang="en-US" sz="1600" dirty="0">
                <a:latin typeface="Tahoma" pitchFamily="34" charset="0"/>
              </a:rPr>
              <a:t>Books on tape or CDs</a:t>
            </a:r>
          </a:p>
          <a:p>
            <a:pPr algn="ctr">
              <a:spcBef>
                <a:spcPct val="50000"/>
              </a:spcBef>
            </a:pPr>
            <a:r>
              <a:rPr lang="en-US" sz="1600" dirty="0">
                <a:latin typeface="Tahoma" pitchFamily="34" charset="0"/>
              </a:rPr>
              <a:t>iPads with story Apps</a:t>
            </a:r>
          </a:p>
          <a:p>
            <a:pPr algn="ctr">
              <a:spcBef>
                <a:spcPct val="50000"/>
              </a:spcBef>
            </a:pPr>
            <a:r>
              <a:rPr lang="en-US" sz="1600" dirty="0">
                <a:latin typeface="Tahoma" pitchFamily="34" charset="0"/>
              </a:rPr>
              <a:t>Following direction activities</a:t>
            </a:r>
          </a:p>
          <a:p>
            <a:pPr algn="ctr">
              <a:spcBef>
                <a:spcPct val="50000"/>
              </a:spcBef>
            </a:pPr>
            <a:r>
              <a:rPr lang="en-US" sz="1600" dirty="0">
                <a:latin typeface="Tahoma" pitchFamily="34" charset="0"/>
              </a:rPr>
              <a:t>LeapPad</a:t>
            </a:r>
          </a:p>
          <a:p>
            <a:pPr algn="ctr">
              <a:spcBef>
                <a:spcPct val="50000"/>
              </a:spcBef>
            </a:pPr>
            <a:r>
              <a:rPr lang="en-US" sz="1600" dirty="0">
                <a:latin typeface="Tahoma" pitchFamily="34" charset="0"/>
              </a:rPr>
              <a:t>Music on tape or CD</a:t>
            </a:r>
          </a:p>
          <a:p>
            <a:pPr algn="ctr">
              <a:spcBef>
                <a:spcPct val="50000"/>
              </a:spcBef>
            </a:pPr>
            <a:r>
              <a:rPr lang="en-US" sz="1600" dirty="0">
                <a:latin typeface="Tahoma" pitchFamily="34" charset="0"/>
              </a:rPr>
              <a:t>Language Master</a:t>
            </a:r>
          </a:p>
        </p:txBody>
      </p:sp>
      <p:sp>
        <p:nvSpPr>
          <p:cNvPr id="2" name="TextBox 1"/>
          <p:cNvSpPr txBox="1"/>
          <p:nvPr/>
        </p:nvSpPr>
        <p:spPr>
          <a:xfrm>
            <a:off x="0" y="2680900"/>
            <a:ext cx="2430439"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Pittsburgh Public Schools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3515" y="3276600"/>
            <a:ext cx="2146956" cy="343770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178096" y="6437309"/>
            <a:ext cx="1907123" cy="276999"/>
          </a:xfrm>
          <a:prstGeom prst="rect">
            <a:avLst/>
          </a:prstGeom>
          <a:noFill/>
        </p:spPr>
        <p:txBody>
          <a:bodyPr wrap="square" rtlCol="0">
            <a:spAutoFit/>
          </a:bodyPr>
          <a:lstStyle/>
          <a:p>
            <a:r>
              <a:rPr lang="en-US" sz="1200" dirty="0"/>
              <a:t>West Jefferson Hills SD</a:t>
            </a:r>
          </a:p>
        </p:txBody>
      </p:sp>
      <p:sp>
        <p:nvSpPr>
          <p:cNvPr id="5" name="TextBox 4"/>
          <p:cNvSpPr txBox="1"/>
          <p:nvPr/>
        </p:nvSpPr>
        <p:spPr>
          <a:xfrm>
            <a:off x="5410200" y="3657600"/>
            <a:ext cx="1371600" cy="276999"/>
          </a:xfrm>
          <a:prstGeom prst="rect">
            <a:avLst/>
          </a:prstGeom>
          <a:noFill/>
        </p:spPr>
        <p:txBody>
          <a:bodyPr wrap="square" rtlCol="0">
            <a:spAutoFit/>
          </a:bodyPr>
          <a:lstStyle/>
          <a:p>
            <a:r>
              <a:rPr lang="en-US" sz="1200" dirty="0"/>
              <a:t>Trinity Area SD</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180" y="3049979"/>
            <a:ext cx="3862916" cy="3810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75127" y="4018738"/>
            <a:ext cx="2514600" cy="2031325"/>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Ipad Center with posted rules.  A timer is set.  Some teachers create a list of academic programs for the student to choose from.</a:t>
            </a:r>
          </a:p>
        </p:txBody>
      </p:sp>
      <p:cxnSp>
        <p:nvCxnSpPr>
          <p:cNvPr id="7" name="Straight Arrow Connector 6"/>
          <p:cNvCxnSpPr/>
          <p:nvPr/>
        </p:nvCxnSpPr>
        <p:spPr>
          <a:xfrm flipH="1" flipV="1">
            <a:off x="4175128" y="3657600"/>
            <a:ext cx="930272"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28030" y="1111304"/>
            <a:ext cx="1447800" cy="64633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Middle &amp; High School</a:t>
            </a:r>
          </a:p>
        </p:txBody>
      </p:sp>
    </p:spTree>
  </p:cSld>
  <p:clrMapOvr>
    <a:masterClrMapping/>
  </p:clrMapOvr>
  <p:transition spd="slow">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1048</TotalTime>
  <Words>2107</Words>
  <Application>Microsoft Office PowerPoint</Application>
  <PresentationFormat>On-screen Show (4:3)</PresentationFormat>
  <Paragraphs>194</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ChildreTahoma</vt:lpstr>
      <vt:lpstr>SpellTahoma</vt:lpstr>
      <vt:lpstr>Tahoma</vt:lpstr>
      <vt:lpstr>TeacherTahoma</vt:lpstr>
      <vt:lpstr>ThisTahoma</vt:lpstr>
      <vt:lpstr>Wingdings</vt:lpstr>
      <vt:lpstr>Default Design</vt:lpstr>
      <vt:lpstr>Photo Editor Photo</vt:lpstr>
      <vt:lpstr>Classroom Centers</vt:lpstr>
      <vt:lpstr>PowerPoint Presentation</vt:lpstr>
      <vt:lpstr>Writing Center: </vt:lpstr>
      <vt:lpstr>Writing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Centers Lower and Higher Elementary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Fine Motor</vt:lpstr>
      <vt:lpstr>PowerPoint Presentation</vt:lpstr>
      <vt:lpstr>PowerPoint Presentation</vt:lpstr>
      <vt:lpstr>PowerPoint Presentation</vt:lpstr>
      <vt:lpstr>PowerPoint Presentation</vt:lpstr>
      <vt:lpstr>PowerPoint Presentation</vt:lpstr>
    </vt:vector>
  </TitlesOfParts>
  <Company>The Watson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bonniej</dc:creator>
  <cp:lastModifiedBy>Lisa Falk</cp:lastModifiedBy>
  <cp:revision>135</cp:revision>
  <dcterms:created xsi:type="dcterms:W3CDTF">2005-07-06T18:00:46Z</dcterms:created>
  <dcterms:modified xsi:type="dcterms:W3CDTF">2019-10-17T18:58:07Z</dcterms:modified>
</cp:coreProperties>
</file>