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3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C0022-A111-4080-9A99-F350CDFE9FC8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11079-25B9-4324-A3B1-2251637F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Introduce</a:t>
            </a:r>
            <a:r>
              <a:rPr lang="en-US" baseline="0" smtClean="0"/>
              <a:t> the lesson:  Ask students what they know about losing – how it feels, when it happened to them, etc.  List on whiteboard/chalkboard/easel pad.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30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Ask students how</a:t>
            </a:r>
            <a:r>
              <a:rPr lang="en-US" baseline="0" smtClean="0"/>
              <a:t> they calm down when upset.  Talk about whether their strategies work or if they’re still upset afterwards.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1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Practice taking</a:t>
            </a:r>
            <a:r>
              <a:rPr lang="en-US" baseline="0" smtClean="0"/>
              <a:t> a few slow, deep breaths with the students.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52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Number three:</a:t>
            </a:r>
            <a:r>
              <a:rPr lang="en-US" baseline="0" smtClean="0"/>
              <a:t>  We can learn to “keep trying”.  Talk about not giving up.  Ask students for examples.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37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Read the first sentence</a:t>
            </a:r>
            <a:r>
              <a:rPr lang="en-US" baseline="0" smtClean="0"/>
              <a:t> and click for picture.  </a:t>
            </a:r>
            <a:r>
              <a:rPr lang="en-US" smtClean="0"/>
              <a:t>Read the last sentence and ask students</a:t>
            </a:r>
            <a:r>
              <a:rPr lang="en-US" baseline="0" smtClean="0"/>
              <a:t>:  What are the three things we can learn from losing?  (Prompt if necessary.)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10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Read the question or have student read.  Talk with the students about options:</a:t>
            </a:r>
            <a:r>
              <a:rPr lang="en-US" baseline="0" smtClean="0"/>
              <a:t>  Keep guiding them back to what they learned in today’s lesson about being a good sport, using self-control,  and trying again.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8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Talk to the students about the kids in the picture.</a:t>
            </a:r>
            <a:r>
              <a:rPr lang="en-US" baseline="0" smtClean="0"/>
              <a:t>  What are they playing?  (board game).  Ask students if they’ve played board games and what their favorites are.  Then ask what other types of games they like to play.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one at a time and talk about each of the pictures.  What are</a:t>
            </a:r>
            <a:r>
              <a:rPr lang="en-US" baseline="0" smtClean="0"/>
              <a:t> the children doing in each?  Ask students if they’ve played these games before.  Did they win or lose?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05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Talk with the students about winning and how it feels.  Then talk about how everyone likes to win but that</a:t>
            </a:r>
            <a:r>
              <a:rPr lang="en-US" baseline="0" smtClean="0"/>
              <a:t> means that somebody has to lose.  Set up the next slide by telling students that it’s okay to lose because…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5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Ask students what they think they can learn from losing.  List their</a:t>
            </a:r>
            <a:r>
              <a:rPr lang="en-US" baseline="0" smtClean="0"/>
              <a:t> ideas on whiteboard/chalkboard/easel pad.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44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Tell students</a:t>
            </a:r>
            <a:r>
              <a:rPr lang="en-US" baseline="0" smtClean="0"/>
              <a:t> they’ll hear about three things they’ll learn when losing.  Number one:  We can learn about being nice to others.  </a:t>
            </a:r>
            <a:r>
              <a:rPr lang="en-US" smtClean="0"/>
              <a:t>Ask</a:t>
            </a:r>
            <a:r>
              <a:rPr lang="en-US" baseline="0" smtClean="0"/>
              <a:t> students what “being nice to others” might look like.   Click for picture. Talk about examples.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00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Ask students</a:t>
            </a:r>
            <a:r>
              <a:rPr lang="en-US" baseline="0" smtClean="0"/>
              <a:t> for their ideas about being a good sport.  Click pictures one at a time and talk about good sportsmanship examples like HIGH FIVES, SHAKING HANDS, AND SAYING “GOOD GAME”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32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Ask students if they’ve been a good sport when playing.  How did it feel?  *You might</a:t>
            </a:r>
            <a:r>
              <a:rPr lang="en-US" baseline="0" smtClean="0"/>
              <a:t> also ask the students if they’ve ever played with someone who wasn’t a good sport and how </a:t>
            </a:r>
            <a:r>
              <a:rPr lang="en-US" u="sng" baseline="0" smtClean="0"/>
              <a:t>that </a:t>
            </a:r>
            <a:r>
              <a:rPr lang="en-US" baseline="0" smtClean="0"/>
              <a:t>felt to them.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1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Number two:  We</a:t>
            </a:r>
            <a:r>
              <a:rPr lang="en-US" baseline="0" smtClean="0"/>
              <a:t> can also learn “self-control.:  </a:t>
            </a:r>
            <a:r>
              <a:rPr lang="en-US" smtClean="0"/>
              <a:t>Ask students what “self-control” means.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4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5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8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2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3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4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5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6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7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8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1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2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3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1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4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8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9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hangingPunct="0"/>
                <a:r>
                  <a:rPr lang="en-US" sz="2400"/>
                  <a:t> </a:t>
                </a:r>
              </a:p>
            </p:txBody>
          </p:sp>
          <p:sp>
            <p:nvSpPr>
              <p:cNvPr id="16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7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8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0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3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5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6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7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9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0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1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2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4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5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8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9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0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1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" name="Rectangle 15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" name="Rectangle 15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78DCB4-1EF1-4AB1-8656-92C6CCABA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4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C0907-8F6F-4FE5-8501-50EE64DF3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5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974B3-E80B-460A-A8C5-CD90D8C65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9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71A67-E8E2-4DD2-8326-6A92FDB95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7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9E32C-47CF-4C5B-8323-BDFA09290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6FC00-6FA2-4C0A-9EC4-9EF590624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2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88E02-57AF-4CE1-B186-A9022C657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7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4AE48-AE18-41F2-9CCB-B99F2C673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3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FE5CE-1E41-4B71-824C-CBFA7F94F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8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BF321-CD5A-4B22-A8CE-E6E02E994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15E1B-C5AF-4F06-8093-AD66057AB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8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32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43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4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5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6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9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0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1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2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3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4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5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6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7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8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9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0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1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2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3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4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5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6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7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8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9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70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71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72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73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74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75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76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77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78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80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033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110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11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12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13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14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15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16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17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18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19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0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1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2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3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4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5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6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7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8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9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0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1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2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3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4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5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6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7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8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9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0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1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2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069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0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1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2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3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4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5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6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7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8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9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0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1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2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3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4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5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6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7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8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9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0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1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2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3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4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5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6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7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8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9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0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1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2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3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4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5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6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7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8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9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035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036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37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38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39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0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1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2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hangingPunct="0"/>
                <a:r>
                  <a:rPr lang="en-US" sz="2400"/>
                  <a:t> </a:t>
                </a:r>
              </a:p>
            </p:txBody>
          </p:sp>
          <p:sp>
            <p:nvSpPr>
              <p:cNvPr id="1043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4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5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6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7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8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9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0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1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2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3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4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5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6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7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8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9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0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1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2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3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4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5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6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7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8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cs typeface="+mn-cs"/>
              </a:defRPr>
            </a:lvl1pPr>
          </a:lstStyle>
          <a:p>
            <a:pPr>
              <a:defRPr/>
            </a:pPr>
            <a:fld id="{7B44E7CA-AB11-49F1-9256-8EEC8F5D9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sz="5400" b="1" smtClean="0">
                <a:solidFill>
                  <a:schemeClr val="tx1"/>
                </a:solidFill>
                <a:effectLst/>
              </a:rPr>
              <a:t>I Can Learn From Losing!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62400"/>
            <a:ext cx="1875155" cy="225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762000" y="685800"/>
            <a:ext cx="2667000" cy="5334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smtClean="0"/>
              <a:t>“Self-control” means to act appropriately even when you are very upset. </a:t>
            </a:r>
          </a:p>
          <a:p>
            <a:pPr marL="0" indent="0" algn="ctr">
              <a:buNone/>
            </a:pPr>
            <a:endParaRPr lang="en-US" sz="3600" smtClean="0"/>
          </a:p>
          <a:p>
            <a:pPr marL="0" indent="0" algn="ctr">
              <a:buNone/>
            </a:pPr>
            <a:endParaRPr lang="en-US" sz="3600" smtClean="0"/>
          </a:p>
          <a:p>
            <a:pPr marL="0" indent="0" algn="ctr">
              <a:buNone/>
            </a:pPr>
            <a:endParaRPr lang="en-US" sz="3600" smtClean="0"/>
          </a:p>
          <a:p>
            <a:pPr marL="0" indent="0" algn="ctr">
              <a:buNone/>
            </a:pPr>
            <a:endParaRPr lang="en-US" sz="3600" smtClean="0"/>
          </a:p>
          <a:p>
            <a:pPr marL="0" indent="0" algn="ctr">
              <a:buNone/>
            </a:pPr>
            <a:r>
              <a:rPr lang="en-US" sz="3600" smtClean="0"/>
              <a:t>It helps to stay calm.</a:t>
            </a:r>
          </a:p>
          <a:p>
            <a:pPr marL="0" indent="0" algn="ctr">
              <a:buNone/>
            </a:pPr>
            <a:r>
              <a:rPr lang="en-US" sz="3600" smtClean="0"/>
              <a:t>How do YOU calm down when you’re upset?</a:t>
            </a:r>
            <a:endParaRPr lang="en-US" sz="360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5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smtClean="0"/>
              <a:t>An easy way to calm down is to </a:t>
            </a:r>
          </a:p>
          <a:p>
            <a:pPr marL="0" indent="0" algn="ctr">
              <a:buNone/>
            </a:pPr>
            <a:r>
              <a:rPr lang="en-US" sz="3600" smtClean="0"/>
              <a:t>take a deep breath.</a:t>
            </a:r>
            <a:endParaRPr lang="en-US" sz="360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90800"/>
            <a:ext cx="248031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 bwMode="auto">
          <a:xfrm>
            <a:off x="1981200" y="2209800"/>
            <a:ext cx="2840355" cy="1447800"/>
          </a:xfrm>
          <a:prstGeom prst="cloudCallout">
            <a:avLst>
              <a:gd name="adj1" fmla="val 32063"/>
              <a:gd name="adj2" fmla="val 57079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breathe in…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smtClean="0"/>
              <a:t>breathe out…</a:t>
            </a: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437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3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114800" y="609600"/>
            <a:ext cx="1905000" cy="5334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715000"/>
          </a:xfrm>
        </p:spPr>
        <p:txBody>
          <a:bodyPr/>
          <a:lstStyle/>
          <a:p>
            <a:pPr marL="0" indent="0" algn="ctr">
              <a:buNone/>
            </a:pPr>
            <a:r>
              <a:rPr lang="en-US" smtClean="0"/>
              <a:t>To be very good at self-control, you have to practice during real situations.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r>
              <a:rPr lang="en-US" smtClean="0"/>
              <a:t>When you lose a game, that’s a great time to practice self-control!</a:t>
            </a:r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18129" y="2329543"/>
            <a:ext cx="2730272" cy="286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 bwMode="auto">
          <a:xfrm>
            <a:off x="5410200" y="1567543"/>
            <a:ext cx="3320144" cy="1295400"/>
          </a:xfrm>
          <a:prstGeom prst="cloudCallout">
            <a:avLst>
              <a:gd name="adj1" fmla="val -56175"/>
              <a:gd name="adj2" fmla="val 28243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 lost…I’ll take a deep breath and calm down.</a:t>
            </a:r>
          </a:p>
        </p:txBody>
      </p:sp>
    </p:spTree>
    <p:extLst>
      <p:ext uri="{BB962C8B-B14F-4D97-AF65-F5344CB8AC3E}">
        <p14:creationId xmlns:p14="http://schemas.microsoft.com/office/powerpoint/2010/main" val="1936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029200" y="5029200"/>
            <a:ext cx="22098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886200" y="1219200"/>
            <a:ext cx="21336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77724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smtClean="0"/>
              <a:t>Another thing you can learn from losing is to keep trying.</a:t>
            </a:r>
          </a:p>
          <a:p>
            <a:pPr marL="0" indent="0" algn="ctr">
              <a:buNone/>
            </a:pPr>
            <a:endParaRPr lang="en-US" sz="3600" smtClean="0"/>
          </a:p>
          <a:p>
            <a:pPr marL="0" indent="0" algn="ctr">
              <a:buNone/>
            </a:pPr>
            <a:endParaRPr lang="en-US" sz="3600" smtClean="0"/>
          </a:p>
          <a:p>
            <a:pPr marL="0" indent="0" algn="ctr">
              <a:buNone/>
            </a:pPr>
            <a:endParaRPr lang="en-US" sz="3600"/>
          </a:p>
          <a:p>
            <a:pPr marL="0" indent="0" algn="ctr">
              <a:buNone/>
            </a:pPr>
            <a:endParaRPr lang="en-US" sz="3600" smtClean="0"/>
          </a:p>
          <a:p>
            <a:pPr marL="0" indent="0" algn="ctr">
              <a:buNone/>
            </a:pPr>
            <a:r>
              <a:rPr lang="en-US" sz="3600" smtClean="0"/>
              <a:t>It’s important to not give up if you don’t win the first time.  Keep trying!</a:t>
            </a:r>
          </a:p>
          <a:p>
            <a:pPr marL="0" indent="0" algn="ctr">
              <a:buNone/>
            </a:pPr>
            <a:endParaRPr lang="en-US" sz="360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86137" y="2133600"/>
            <a:ext cx="2782667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Callout 5"/>
          <p:cNvSpPr/>
          <p:nvPr/>
        </p:nvSpPr>
        <p:spPr bwMode="auto">
          <a:xfrm>
            <a:off x="990601" y="1676400"/>
            <a:ext cx="2395536" cy="1447800"/>
          </a:xfrm>
          <a:prstGeom prst="cloudCallout">
            <a:avLst>
              <a:gd name="adj1" fmla="val 66387"/>
              <a:gd name="adj2" fmla="val 30016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I’ll keep trying.  I like to run!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66057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3</a:t>
            </a:r>
            <a:r>
              <a:rPr lang="en-US" smtClean="0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8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905000" y="914400"/>
            <a:ext cx="18288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638800"/>
          </a:xfrm>
        </p:spPr>
        <p:txBody>
          <a:bodyPr/>
          <a:lstStyle/>
          <a:p>
            <a:pPr marL="0" indent="0" algn="ctr">
              <a:buNone/>
            </a:pPr>
            <a:r>
              <a:rPr lang="en-US" smtClean="0"/>
              <a:t>If we keep trying and do our best each time, we might win sometimes!  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r>
              <a:rPr lang="en-US" smtClean="0"/>
              <a:t>But if we lose, we know that we are learning too!</a:t>
            </a:r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75114"/>
            <a:ext cx="23526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70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mtClean="0"/>
              <a:t>It’s important for all of us to learn from losing.  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mtClean="0"/>
              <a:t>No one can win every game or contest.  </a:t>
            </a:r>
          </a:p>
          <a:p>
            <a:pPr marL="0" indent="0" algn="ctr">
              <a:buNone/>
            </a:pPr>
            <a:r>
              <a:rPr lang="en-US" smtClean="0"/>
              <a:t>It’s OK to lose because we can learn from losing too.</a:t>
            </a:r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468942" cy="234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71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So…what do you think?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0122"/>
            <a:ext cx="2562225" cy="361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 bwMode="auto">
          <a:xfrm>
            <a:off x="685800" y="2057400"/>
            <a:ext cx="3505200" cy="2442320"/>
          </a:xfrm>
          <a:prstGeom prst="wedgeRectCallout">
            <a:avLst>
              <a:gd name="adj1" fmla="val 80141"/>
              <a:gd name="adj2" fmla="val 2084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What would you do if you think someone cheated in the game?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25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I Can Learn From Losing!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7" y="1676400"/>
            <a:ext cx="7772400" cy="4114800"/>
          </a:xfrm>
        </p:spPr>
        <p:txBody>
          <a:bodyPr/>
          <a:lstStyle/>
          <a:p>
            <a:r>
              <a:rPr lang="en-US" smtClean="0"/>
              <a:t>Everyone likes to win but it’s OK to lose</a:t>
            </a:r>
          </a:p>
          <a:p>
            <a:r>
              <a:rPr lang="en-US" smtClean="0"/>
              <a:t>We can learn from losing</a:t>
            </a:r>
          </a:p>
          <a:p>
            <a:r>
              <a:rPr lang="en-US" smtClean="0"/>
              <a:t>We can learn to </a:t>
            </a:r>
            <a:r>
              <a:rPr lang="en-US" b="1" smtClean="0">
                <a:solidFill>
                  <a:schemeClr val="accent1"/>
                </a:solidFill>
              </a:rPr>
              <a:t>BE A GOOD SPORT</a:t>
            </a:r>
          </a:p>
          <a:p>
            <a:r>
              <a:rPr lang="en-US" smtClean="0"/>
              <a:t>We can learn to </a:t>
            </a:r>
            <a:r>
              <a:rPr lang="en-US" b="1" smtClean="0">
                <a:solidFill>
                  <a:schemeClr val="tx2"/>
                </a:solidFill>
              </a:rPr>
              <a:t>USE SELF-CONTROL</a:t>
            </a:r>
          </a:p>
          <a:p>
            <a:r>
              <a:rPr lang="en-US" smtClean="0"/>
              <a:t>We can learn to </a:t>
            </a:r>
            <a:r>
              <a:rPr lang="en-US" b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KEEP TRYING</a:t>
            </a:r>
          </a:p>
          <a:p>
            <a:r>
              <a:rPr lang="en-US" smtClean="0"/>
              <a:t>If we do these three things, other kids might like to play with us more</a:t>
            </a:r>
          </a:p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5257800"/>
            <a:ext cx="2395537" cy="142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08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marL="0" indent="0" algn="ctr">
              <a:buNone/>
            </a:pPr>
            <a:endParaRPr lang="en-US" sz="3600" smtClean="0"/>
          </a:p>
          <a:p>
            <a:pPr marL="0" indent="0" algn="ctr">
              <a:buNone/>
            </a:pPr>
            <a:r>
              <a:rPr lang="en-US" sz="3600" smtClean="0"/>
              <a:t>Playing games can be so much fun!</a:t>
            </a:r>
          </a:p>
          <a:p>
            <a:pPr marL="0" indent="0" algn="ctr">
              <a:buNone/>
            </a:pPr>
            <a:endParaRPr lang="en-US" sz="3600"/>
          </a:p>
          <a:p>
            <a:pPr marL="0" indent="0" algn="ctr">
              <a:buNone/>
            </a:pPr>
            <a:endParaRPr lang="en-US" sz="6000" smtClean="0"/>
          </a:p>
          <a:p>
            <a:pPr marL="0" indent="0" algn="ctr">
              <a:buNone/>
            </a:pPr>
            <a:endParaRPr lang="en-US" sz="3600" smtClean="0"/>
          </a:p>
          <a:p>
            <a:pPr marL="0" indent="0" algn="ctr">
              <a:buNone/>
            </a:pPr>
            <a:endParaRPr lang="en-US" sz="3600" smtClean="0"/>
          </a:p>
          <a:p>
            <a:pPr marL="0" indent="0" algn="ctr">
              <a:buNone/>
            </a:pPr>
            <a:r>
              <a:rPr lang="en-US" sz="3600" smtClean="0"/>
              <a:t>What games do YOU like to play?</a:t>
            </a:r>
            <a:endParaRPr lang="en-US" sz="3600"/>
          </a:p>
          <a:p>
            <a:pPr marL="0" indent="0" algn="ctr">
              <a:buNone/>
            </a:pPr>
            <a:endParaRPr lang="en-US" sz="360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22714"/>
            <a:ext cx="4111256" cy="252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7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marL="0" indent="0" algn="ctr">
              <a:buNone/>
            </a:pPr>
            <a:r>
              <a:rPr lang="en-US" smtClean="0"/>
              <a:t>There are </a:t>
            </a:r>
            <a:r>
              <a:rPr lang="en-US" u="sng" smtClean="0"/>
              <a:t>lots</a:t>
            </a:r>
            <a:r>
              <a:rPr lang="en-US" smtClean="0"/>
              <a:t> of games to play.  </a:t>
            </a:r>
          </a:p>
          <a:p>
            <a:pPr marL="0" indent="0" algn="ctr">
              <a:buNone/>
            </a:pPr>
            <a:r>
              <a:rPr lang="en-US" smtClean="0"/>
              <a:t>Do you like…?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79282"/>
            <a:ext cx="1752600" cy="194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07" y="1694089"/>
            <a:ext cx="1811111" cy="181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5563"/>
            <a:ext cx="2743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2000"/>
            <a:ext cx="29241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3865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48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mtClean="0"/>
              <a:t>Did you win?  </a:t>
            </a:r>
          </a:p>
          <a:p>
            <a:pPr marL="0" indent="0" algn="ctr">
              <a:buNone/>
            </a:pPr>
            <a:r>
              <a:rPr lang="en-US" smtClean="0"/>
              <a:t>How did you feel?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r>
              <a:rPr lang="en-US" smtClean="0"/>
              <a:t>Everyone likes to win.  But usually only one person or one team can win.</a:t>
            </a:r>
          </a:p>
          <a:p>
            <a:pPr marL="0" indent="0" algn="ctr">
              <a:buNone/>
            </a:pPr>
            <a:r>
              <a:rPr lang="en-US" sz="4400" smtClean="0"/>
              <a:t>That’s OK! 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0557"/>
            <a:ext cx="20097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18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smtClean="0"/>
              <a:t>It’s okay to lose because…</a:t>
            </a:r>
          </a:p>
          <a:p>
            <a:pPr marL="0" indent="0" algn="ctr">
              <a:buNone/>
            </a:pPr>
            <a:r>
              <a:rPr lang="en-US" sz="4000" smtClean="0"/>
              <a:t>We can actually learn more when we lose!</a:t>
            </a:r>
          </a:p>
          <a:p>
            <a:pPr marL="0" indent="0" algn="ctr">
              <a:buNone/>
            </a:pPr>
            <a:r>
              <a:rPr lang="en-US" sz="4000" smtClean="0"/>
              <a:t>Really?  What?</a:t>
            </a:r>
            <a:endParaRPr lang="en-US" sz="400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029" y="3352800"/>
            <a:ext cx="206828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30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05852"/>
            <a:ext cx="77724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smtClean="0"/>
              <a:t>What can we learn from losing?</a:t>
            </a:r>
          </a:p>
          <a:p>
            <a:pPr marL="0" indent="0" algn="ctr">
              <a:buNone/>
            </a:pPr>
            <a:endParaRPr lang="en-US" sz="4000"/>
          </a:p>
          <a:p>
            <a:pPr marL="0" indent="0" algn="ctr">
              <a:buNone/>
            </a:pPr>
            <a:r>
              <a:rPr lang="en-US" sz="4000" smtClean="0"/>
              <a:t>1.  We can learn about being </a:t>
            </a:r>
          </a:p>
          <a:p>
            <a:pPr marL="0" indent="0" algn="ctr">
              <a:buNone/>
            </a:pPr>
            <a:r>
              <a:rPr lang="en-US" sz="4000" smtClean="0"/>
              <a:t>nice to others.</a:t>
            </a:r>
            <a:endParaRPr lang="en-US" sz="400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5200"/>
            <a:ext cx="2781300" cy="2695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63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467100" y="1219200"/>
            <a:ext cx="22479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marL="0" indent="0" algn="ctr">
              <a:buNone/>
            </a:pPr>
            <a:r>
              <a:rPr lang="en-US" smtClean="0"/>
              <a:t>Being nice when we lose is called being a </a:t>
            </a:r>
          </a:p>
          <a:p>
            <a:pPr marL="0" indent="0" algn="ctr">
              <a:buNone/>
            </a:pPr>
            <a:r>
              <a:rPr lang="en-US" smtClean="0"/>
              <a:t>“good sport”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mtClean="0"/>
              <a:t>How can we be a good sport?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8" y="3657600"/>
            <a:ext cx="2112263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57600"/>
            <a:ext cx="19812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40455"/>
            <a:ext cx="2057400" cy="190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>
            <a:off x="6934200" y="2912745"/>
            <a:ext cx="1143000" cy="744855"/>
          </a:xfrm>
          <a:prstGeom prst="wedgeRoundRectCallout">
            <a:avLst>
              <a:gd name="adj1" fmla="val -79166"/>
              <a:gd name="adj2" fmla="val 8026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good game!</a:t>
            </a:r>
          </a:p>
        </p:txBody>
      </p:sp>
    </p:spTree>
    <p:extLst>
      <p:ext uri="{BB962C8B-B14F-4D97-AF65-F5344CB8AC3E}">
        <p14:creationId xmlns:p14="http://schemas.microsoft.com/office/powerpoint/2010/main" val="369538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495800" y="1447800"/>
            <a:ext cx="2057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r>
              <a:rPr lang="en-US" sz="3600" smtClean="0"/>
              <a:t>It feels good to be a good sport and other kids may like to play with you more!</a:t>
            </a:r>
            <a:endParaRPr lang="en-US" sz="360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71" y="3200400"/>
            <a:ext cx="4030336" cy="239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2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334000" y="609600"/>
            <a:ext cx="2514600" cy="6096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marL="742950" indent="-742950" algn="ctr">
              <a:buAutoNum type="arabicPeriod" startAt="2"/>
            </a:pPr>
            <a:r>
              <a:rPr lang="en-US" sz="3600" smtClean="0"/>
              <a:t>We can also learn “self-control”</a:t>
            </a:r>
          </a:p>
          <a:p>
            <a:pPr marL="0" indent="0" algn="ctr">
              <a:buNone/>
            </a:pPr>
            <a:endParaRPr lang="en-US" sz="3600"/>
          </a:p>
          <a:p>
            <a:pPr marL="0" indent="0" algn="ctr">
              <a:buNone/>
            </a:pPr>
            <a:r>
              <a:rPr lang="en-US" sz="3600" smtClean="0"/>
              <a:t>What does that mean?</a:t>
            </a:r>
            <a:endParaRPr lang="en-US" sz="360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2209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95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tchwork design template">
  <a:themeElements>
    <a:clrScheme name="Office Theme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Patchwork design template</Template>
  <TotalTime>260</TotalTime>
  <Words>869</Words>
  <Application>Microsoft Office PowerPoint</Application>
  <PresentationFormat>On-screen Show (4:3)</PresentationFormat>
  <Paragraphs>119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Patchwork design template</vt:lpstr>
      <vt:lpstr>I Can Learn From Losing!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So…what do you think?</vt:lpstr>
      <vt:lpstr>I Can Learn From Losing!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Learn From Losing!</dc:title>
  <dc:creator>andee</dc:creator>
  <cp:lastModifiedBy>andee</cp:lastModifiedBy>
  <cp:revision>20</cp:revision>
  <cp:lastPrinted>1601-01-01T00:00:00Z</cp:lastPrinted>
  <dcterms:created xsi:type="dcterms:W3CDTF">2012-07-18T11:38:16Z</dcterms:created>
  <dcterms:modified xsi:type="dcterms:W3CDTF">2012-07-18T16:00:12Z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TC010690521033</vt:lpwstr>
  </property>
</Properties>
</file>